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6" r:id="rId4"/>
    <p:sldId id="259" r:id="rId5"/>
    <p:sldId id="260" r:id="rId6"/>
    <p:sldId id="258" r:id="rId7"/>
    <p:sldId id="268" r:id="rId8"/>
    <p:sldId id="261" r:id="rId9"/>
    <p:sldId id="270" r:id="rId10"/>
    <p:sldId id="271" r:id="rId11"/>
    <p:sldId id="262" r:id="rId12"/>
    <p:sldId id="273" r:id="rId13"/>
    <p:sldId id="263" r:id="rId14"/>
    <p:sldId id="275" r:id="rId15"/>
    <p:sldId id="276" r:id="rId16"/>
    <p:sldId id="264" r:id="rId17"/>
    <p:sldId id="278"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9A4AF3-0F0F-427B-858B-59DBD7ACE1C7}" v="811" dt="2022-01-28T19:55:27.5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1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92C5-2BD2-40AC-8DC7-9B69688C537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D00804D-5600-4514-92D4-EA8DE316EFAA}"/>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23272723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6499790"/>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person&#10;&#10;Description automatically generated">
            <a:extLst>
              <a:ext uri="{FF2B5EF4-FFF2-40B4-BE49-F238E27FC236}">
                <a16:creationId xmlns:a16="http://schemas.microsoft.com/office/drawing/2014/main" id="{52F2CEE5-55B6-42F3-BF85-A4F05F3E18A5}"/>
              </a:ext>
            </a:extLst>
          </p:cNvPr>
          <p:cNvPicPr>
            <a:picLocks noChangeAspect="1"/>
          </p:cNvPicPr>
          <p:nvPr/>
        </p:nvPicPr>
        <p:blipFill rotWithShape="1">
          <a:blip r:embed="rId2">
            <a:extLst>
              <a:ext uri="{28A0092B-C50C-407E-A947-70E740481C1C}">
                <a14:useLocalDpi xmlns:a14="http://schemas.microsoft.com/office/drawing/2010/main" val="0"/>
              </a:ext>
            </a:extLst>
          </a:blip>
          <a:srcRect t="17628" b="45050"/>
          <a:stretch/>
        </p:blipFill>
        <p:spPr>
          <a:xfrm>
            <a:off x="-94034" y="0"/>
            <a:ext cx="12380068" cy="6858000"/>
          </a:xfrm>
          <a:prstGeom prst="rect">
            <a:avLst/>
          </a:prstGeom>
        </p:spPr>
      </p:pic>
      <p:sp>
        <p:nvSpPr>
          <p:cNvPr id="6" name="TextBox 5">
            <a:extLst>
              <a:ext uri="{FF2B5EF4-FFF2-40B4-BE49-F238E27FC236}">
                <a16:creationId xmlns:a16="http://schemas.microsoft.com/office/drawing/2014/main" id="{1E64C966-E9FD-4ED8-97EA-352945A6E5CB}"/>
              </a:ext>
            </a:extLst>
          </p:cNvPr>
          <p:cNvSpPr txBox="1"/>
          <p:nvPr/>
        </p:nvSpPr>
        <p:spPr>
          <a:xfrm>
            <a:off x="136187" y="6305996"/>
            <a:ext cx="4541371"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Jean Louis Ernest Meissonier 1838</a:t>
            </a:r>
          </a:p>
        </p:txBody>
      </p:sp>
      <p:sp>
        <p:nvSpPr>
          <p:cNvPr id="7" name="TextBox 6">
            <a:extLst>
              <a:ext uri="{FF2B5EF4-FFF2-40B4-BE49-F238E27FC236}">
                <a16:creationId xmlns:a16="http://schemas.microsoft.com/office/drawing/2014/main" id="{39B0BFE2-F902-4A69-8C93-6F7DC84A2B74}"/>
              </a:ext>
            </a:extLst>
          </p:cNvPr>
          <p:cNvSpPr txBox="1"/>
          <p:nvPr/>
        </p:nvSpPr>
        <p:spPr>
          <a:xfrm>
            <a:off x="9964132" y="978394"/>
            <a:ext cx="2129747" cy="769441"/>
          </a:xfrm>
          <a:prstGeom prst="rect">
            <a:avLst/>
          </a:prstGeom>
          <a:solidFill>
            <a:schemeClr val="accent6">
              <a:lumMod val="75000"/>
            </a:schemeClr>
          </a:solidFill>
        </p:spPr>
        <p:txBody>
          <a:bodyPr wrap="square" rtlCol="0" anchor="t">
            <a:spAutoFit/>
          </a:bodyPr>
          <a:lstStyle/>
          <a:p>
            <a:pPr algn="r"/>
            <a:r>
              <a:rPr lang="en-GB" sz="4400" b="1" dirty="0">
                <a:solidFill>
                  <a:schemeClr val="bg1"/>
                </a:solidFill>
              </a:rPr>
              <a:t>Isaiah 6</a:t>
            </a:r>
          </a:p>
        </p:txBody>
      </p:sp>
      <p:sp>
        <p:nvSpPr>
          <p:cNvPr id="8" name="TextBox 7">
            <a:extLst>
              <a:ext uri="{FF2B5EF4-FFF2-40B4-BE49-F238E27FC236}">
                <a16:creationId xmlns:a16="http://schemas.microsoft.com/office/drawing/2014/main" id="{AC1B8C08-662E-4BAC-82B5-5590A77E5919}"/>
              </a:ext>
            </a:extLst>
          </p:cNvPr>
          <p:cNvSpPr txBox="1"/>
          <p:nvPr/>
        </p:nvSpPr>
        <p:spPr>
          <a:xfrm>
            <a:off x="7192652" y="152391"/>
            <a:ext cx="4901227" cy="769441"/>
          </a:xfrm>
          <a:prstGeom prst="rect">
            <a:avLst/>
          </a:prstGeom>
          <a:solidFill>
            <a:schemeClr val="accent6">
              <a:lumMod val="75000"/>
            </a:schemeClr>
          </a:solidFill>
        </p:spPr>
        <p:txBody>
          <a:bodyPr wrap="square" rtlCol="0" anchor="t">
            <a:spAutoFit/>
          </a:bodyPr>
          <a:lstStyle/>
          <a:p>
            <a:pPr algn="r"/>
            <a:r>
              <a:rPr lang="en-GB" sz="4400" b="1" dirty="0">
                <a:solidFill>
                  <a:schemeClr val="bg1"/>
                </a:solidFill>
              </a:rPr>
              <a:t>The Calling of Isaiah</a:t>
            </a:r>
          </a:p>
        </p:txBody>
      </p:sp>
    </p:spTree>
    <p:extLst>
      <p:ext uri="{BB962C8B-B14F-4D97-AF65-F5344CB8AC3E}">
        <p14:creationId xmlns:p14="http://schemas.microsoft.com/office/powerpoint/2010/main" val="647542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 11">
            <a:extLst>
              <a:ext uri="{FF2B5EF4-FFF2-40B4-BE49-F238E27FC236}">
                <a16:creationId xmlns:a16="http://schemas.microsoft.com/office/drawing/2014/main" id="{C08FDC6A-79B0-4429-AEEB-2EF738F8A46F}"/>
              </a:ext>
            </a:extLst>
          </p:cNvPr>
          <p:cNvPicPr>
            <a:picLocks noChangeAspect="1"/>
          </p:cNvPicPr>
          <p:nvPr/>
        </p:nvPicPr>
        <p:blipFill rotWithShape="1">
          <a:blip r:embed="rId2">
            <a:extLst>
              <a:ext uri="{28A0092B-C50C-407E-A947-70E740481C1C}">
                <a14:useLocalDpi xmlns:a14="http://schemas.microsoft.com/office/drawing/2010/main" val="0"/>
              </a:ext>
            </a:extLst>
          </a:blip>
          <a:srcRect t="9940" b="9940"/>
          <a:stretch/>
        </p:blipFill>
        <p:spPr>
          <a:xfrm>
            <a:off x="0" y="0"/>
            <a:ext cx="12192000" cy="6858000"/>
          </a:xfrm>
          <a:prstGeom prst="rect">
            <a:avLst/>
          </a:prstGeom>
        </p:spPr>
      </p:pic>
      <p:sp>
        <p:nvSpPr>
          <p:cNvPr id="5" name="TextBox 4" descr=" 5">
            <a:extLst>
              <a:ext uri="{FF2B5EF4-FFF2-40B4-BE49-F238E27FC236}">
                <a16:creationId xmlns:a16="http://schemas.microsoft.com/office/drawing/2014/main" id="{81BBE61D-1EB1-4F16-B134-2C7F9A9EFECC}"/>
              </a:ext>
            </a:extLst>
          </p:cNvPr>
          <p:cNvSpPr txBox="1"/>
          <p:nvPr/>
        </p:nvSpPr>
        <p:spPr>
          <a:xfrm>
            <a:off x="136187" y="6305996"/>
            <a:ext cx="3289683"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Amiens Cathedral ~1230</a:t>
            </a:r>
          </a:p>
        </p:txBody>
      </p:sp>
      <p:sp>
        <p:nvSpPr>
          <p:cNvPr id="6" name="TextBox 5" descr=" 6">
            <a:extLst>
              <a:ext uri="{FF2B5EF4-FFF2-40B4-BE49-F238E27FC236}">
                <a16:creationId xmlns:a16="http://schemas.microsoft.com/office/drawing/2014/main" id="{0864BE93-8717-4B2D-8EE3-7D00A6B8C14C}"/>
              </a:ext>
            </a:extLst>
          </p:cNvPr>
          <p:cNvSpPr txBox="1"/>
          <p:nvPr/>
        </p:nvSpPr>
        <p:spPr>
          <a:xfrm>
            <a:off x="136187" y="152391"/>
            <a:ext cx="74806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Isaiah’s Vision / Isaiah’s Calling</a:t>
            </a:r>
          </a:p>
        </p:txBody>
      </p:sp>
      <p:sp>
        <p:nvSpPr>
          <p:cNvPr id="7" name="TextBox 6" descr=" 9">
            <a:extLst>
              <a:ext uri="{FF2B5EF4-FFF2-40B4-BE49-F238E27FC236}">
                <a16:creationId xmlns:a16="http://schemas.microsoft.com/office/drawing/2014/main" id="{97A5E93B-80D7-43B6-B5BF-6B2031D403B2}"/>
              </a:ext>
            </a:extLst>
          </p:cNvPr>
          <p:cNvSpPr txBox="1"/>
          <p:nvPr/>
        </p:nvSpPr>
        <p:spPr>
          <a:xfrm>
            <a:off x="502762" y="1233873"/>
            <a:ext cx="9074871"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Fearful holiness – Exposes sin – Makes us Holy </a:t>
            </a:r>
          </a:p>
        </p:txBody>
      </p:sp>
      <p:sp>
        <p:nvSpPr>
          <p:cNvPr id="8" name="TextBox 7" descr=" 10">
            <a:extLst>
              <a:ext uri="{FF2B5EF4-FFF2-40B4-BE49-F238E27FC236}">
                <a16:creationId xmlns:a16="http://schemas.microsoft.com/office/drawing/2014/main" id="{8D6F88EE-86E9-4288-8F75-7D24B22BEC93}"/>
              </a:ext>
            </a:extLst>
          </p:cNvPr>
          <p:cNvSpPr txBox="1"/>
          <p:nvPr/>
        </p:nvSpPr>
        <p:spPr>
          <a:xfrm>
            <a:off x="502762" y="1944474"/>
            <a:ext cx="8612957"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Fire consumes – Fire refines – Malachi 3:2-3</a:t>
            </a:r>
          </a:p>
        </p:txBody>
      </p:sp>
      <p:sp>
        <p:nvSpPr>
          <p:cNvPr id="9" name="TextBox 8" descr=" 12">
            <a:extLst>
              <a:ext uri="{FF2B5EF4-FFF2-40B4-BE49-F238E27FC236}">
                <a16:creationId xmlns:a16="http://schemas.microsoft.com/office/drawing/2014/main" id="{E1EF8B8B-DF2E-41CE-931E-18051B4150E6}"/>
              </a:ext>
            </a:extLst>
          </p:cNvPr>
          <p:cNvSpPr txBox="1"/>
          <p:nvPr/>
        </p:nvSpPr>
        <p:spPr>
          <a:xfrm>
            <a:off x="502762" y="2654059"/>
            <a:ext cx="7340339"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Isaiah’s sin – Personal and Communal</a:t>
            </a:r>
          </a:p>
        </p:txBody>
      </p:sp>
      <p:sp>
        <p:nvSpPr>
          <p:cNvPr id="10" name="TextBox 9" descr=" 13">
            <a:extLst>
              <a:ext uri="{FF2B5EF4-FFF2-40B4-BE49-F238E27FC236}">
                <a16:creationId xmlns:a16="http://schemas.microsoft.com/office/drawing/2014/main" id="{71E0ACB3-B2E7-4C25-8A89-32D195B11557}"/>
              </a:ext>
            </a:extLst>
          </p:cNvPr>
          <p:cNvSpPr txBox="1"/>
          <p:nvPr/>
        </p:nvSpPr>
        <p:spPr>
          <a:xfrm>
            <a:off x="502762" y="3368770"/>
            <a:ext cx="10969659"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Cleansed by God’s grace through atonement – Lev. 16:12</a:t>
            </a:r>
          </a:p>
        </p:txBody>
      </p:sp>
      <p:sp>
        <p:nvSpPr>
          <p:cNvPr id="12" name="TextBox 11" descr=" 14">
            <a:extLst>
              <a:ext uri="{FF2B5EF4-FFF2-40B4-BE49-F238E27FC236}">
                <a16:creationId xmlns:a16="http://schemas.microsoft.com/office/drawing/2014/main" id="{A06F44CB-BD68-4FB6-BE0B-8149C0A9ABD9}"/>
              </a:ext>
            </a:extLst>
          </p:cNvPr>
          <p:cNvSpPr txBox="1"/>
          <p:nvPr/>
        </p:nvSpPr>
        <p:spPr>
          <a:xfrm>
            <a:off x="502762" y="4078732"/>
            <a:ext cx="10366343"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Vision of Jesus – John 12:40-41 – God’s salvation plan</a:t>
            </a:r>
          </a:p>
        </p:txBody>
      </p:sp>
      <p:sp>
        <p:nvSpPr>
          <p:cNvPr id="13" name="TextBox 12" descr=" 15">
            <a:extLst>
              <a:ext uri="{FF2B5EF4-FFF2-40B4-BE49-F238E27FC236}">
                <a16:creationId xmlns:a16="http://schemas.microsoft.com/office/drawing/2014/main" id="{A7A59BB9-6D77-461B-83CA-2D14F929FB73}"/>
              </a:ext>
            </a:extLst>
          </p:cNvPr>
          <p:cNvSpPr txBox="1"/>
          <p:nvPr/>
        </p:nvSpPr>
        <p:spPr>
          <a:xfrm>
            <a:off x="502762" y="4788694"/>
            <a:ext cx="10969659"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Jesus atones ‘once for all’ – Hebrew 7:27 – Rev. 5:6, 9-10</a:t>
            </a:r>
          </a:p>
        </p:txBody>
      </p:sp>
    </p:spTree>
    <p:extLst>
      <p:ext uri="{BB962C8B-B14F-4D97-AF65-F5344CB8AC3E}">
        <p14:creationId xmlns:p14="http://schemas.microsoft.com/office/powerpoint/2010/main" val="3599738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 4">
            <a:extLst>
              <a:ext uri="{FF2B5EF4-FFF2-40B4-BE49-F238E27FC236}">
                <a16:creationId xmlns:a16="http://schemas.microsoft.com/office/drawing/2014/main" id="{85F513DD-5F40-431B-A96B-9F52DB7837DE}"/>
              </a:ext>
            </a:extLst>
          </p:cNvPr>
          <p:cNvPicPr>
            <a:picLocks noChangeAspect="1"/>
          </p:cNvPicPr>
          <p:nvPr/>
        </p:nvPicPr>
        <p:blipFill rotWithShape="1">
          <a:blip r:embed="rId2">
            <a:extLst>
              <a:ext uri="{28A0092B-C50C-407E-A947-70E740481C1C}">
                <a14:useLocalDpi xmlns:a14="http://schemas.microsoft.com/office/drawing/2010/main" val="0"/>
              </a:ext>
            </a:extLst>
          </a:blip>
          <a:srcRect t="6194" b="30326"/>
          <a:stretch/>
        </p:blipFill>
        <p:spPr>
          <a:xfrm>
            <a:off x="0" y="0"/>
            <a:ext cx="12192000" cy="6858000"/>
          </a:xfrm>
          <a:prstGeom prst="rect">
            <a:avLst/>
          </a:prstGeom>
        </p:spPr>
      </p:pic>
      <p:sp>
        <p:nvSpPr>
          <p:cNvPr id="5" name="TextBox 4" descr=" 5">
            <a:extLst>
              <a:ext uri="{FF2B5EF4-FFF2-40B4-BE49-F238E27FC236}">
                <a16:creationId xmlns:a16="http://schemas.microsoft.com/office/drawing/2014/main" id="{81BBE61D-1EB1-4F16-B134-2C7F9A9EFECC}"/>
              </a:ext>
            </a:extLst>
          </p:cNvPr>
          <p:cNvSpPr txBox="1"/>
          <p:nvPr/>
        </p:nvSpPr>
        <p:spPr>
          <a:xfrm>
            <a:off x="136187" y="6305996"/>
            <a:ext cx="3289683"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Amiens Cathedral ~1230</a:t>
            </a:r>
          </a:p>
        </p:txBody>
      </p:sp>
      <p:sp>
        <p:nvSpPr>
          <p:cNvPr id="6" name="TextBox 5" descr=" 6">
            <a:extLst>
              <a:ext uri="{FF2B5EF4-FFF2-40B4-BE49-F238E27FC236}">
                <a16:creationId xmlns:a16="http://schemas.microsoft.com/office/drawing/2014/main" id="{0864BE93-8717-4B2D-8EE3-7D00A6B8C14C}"/>
              </a:ext>
            </a:extLst>
          </p:cNvPr>
          <p:cNvSpPr txBox="1"/>
          <p:nvPr/>
        </p:nvSpPr>
        <p:spPr>
          <a:xfrm>
            <a:off x="136187" y="152391"/>
            <a:ext cx="74806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Isaiah’s Vision / Isaiah’s Calling</a:t>
            </a:r>
          </a:p>
        </p:txBody>
      </p:sp>
    </p:spTree>
    <p:extLst>
      <p:ext uri="{BB962C8B-B14F-4D97-AF65-F5344CB8AC3E}">
        <p14:creationId xmlns:p14="http://schemas.microsoft.com/office/powerpoint/2010/main" val="744373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 4">
            <a:extLst>
              <a:ext uri="{FF2B5EF4-FFF2-40B4-BE49-F238E27FC236}">
                <a16:creationId xmlns:a16="http://schemas.microsoft.com/office/drawing/2014/main" id="{85F513DD-5F40-431B-A96B-9F52DB7837DE}"/>
              </a:ext>
            </a:extLst>
          </p:cNvPr>
          <p:cNvPicPr>
            <a:picLocks noChangeAspect="1"/>
          </p:cNvPicPr>
          <p:nvPr/>
        </p:nvPicPr>
        <p:blipFill rotWithShape="1">
          <a:blip r:embed="rId2">
            <a:extLst>
              <a:ext uri="{28A0092B-C50C-407E-A947-70E740481C1C}">
                <a14:useLocalDpi xmlns:a14="http://schemas.microsoft.com/office/drawing/2010/main" val="0"/>
              </a:ext>
            </a:extLst>
          </a:blip>
          <a:srcRect t="6194" b="30326"/>
          <a:stretch/>
        </p:blipFill>
        <p:spPr>
          <a:xfrm>
            <a:off x="0" y="0"/>
            <a:ext cx="12192000" cy="6858000"/>
          </a:xfrm>
          <a:prstGeom prst="rect">
            <a:avLst/>
          </a:prstGeom>
        </p:spPr>
      </p:pic>
      <p:sp>
        <p:nvSpPr>
          <p:cNvPr id="5" name="TextBox 4" descr=" 5">
            <a:extLst>
              <a:ext uri="{FF2B5EF4-FFF2-40B4-BE49-F238E27FC236}">
                <a16:creationId xmlns:a16="http://schemas.microsoft.com/office/drawing/2014/main" id="{81BBE61D-1EB1-4F16-B134-2C7F9A9EFECC}"/>
              </a:ext>
            </a:extLst>
          </p:cNvPr>
          <p:cNvSpPr txBox="1"/>
          <p:nvPr/>
        </p:nvSpPr>
        <p:spPr>
          <a:xfrm>
            <a:off x="136187" y="6305996"/>
            <a:ext cx="3289683"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Amiens Cathedral ~1230</a:t>
            </a:r>
          </a:p>
        </p:txBody>
      </p:sp>
      <p:sp>
        <p:nvSpPr>
          <p:cNvPr id="6" name="TextBox 5" descr=" 6">
            <a:extLst>
              <a:ext uri="{FF2B5EF4-FFF2-40B4-BE49-F238E27FC236}">
                <a16:creationId xmlns:a16="http://schemas.microsoft.com/office/drawing/2014/main" id="{0864BE93-8717-4B2D-8EE3-7D00A6B8C14C}"/>
              </a:ext>
            </a:extLst>
          </p:cNvPr>
          <p:cNvSpPr txBox="1"/>
          <p:nvPr/>
        </p:nvSpPr>
        <p:spPr>
          <a:xfrm>
            <a:off x="136187" y="152391"/>
            <a:ext cx="74806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Isaiah’s Vision / Isaiah’s Calling</a:t>
            </a:r>
          </a:p>
        </p:txBody>
      </p:sp>
      <p:sp>
        <p:nvSpPr>
          <p:cNvPr id="7" name="TextBox 6" descr=" 7">
            <a:extLst>
              <a:ext uri="{FF2B5EF4-FFF2-40B4-BE49-F238E27FC236}">
                <a16:creationId xmlns:a16="http://schemas.microsoft.com/office/drawing/2014/main" id="{5EC3C294-ACD1-43B9-ACEA-E7DB9702FDC8}"/>
              </a:ext>
            </a:extLst>
          </p:cNvPr>
          <p:cNvSpPr txBox="1"/>
          <p:nvPr/>
        </p:nvSpPr>
        <p:spPr>
          <a:xfrm>
            <a:off x="502763" y="1470062"/>
            <a:ext cx="5059052"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God’s revelation to Isaiah</a:t>
            </a:r>
          </a:p>
        </p:txBody>
      </p:sp>
      <p:sp>
        <p:nvSpPr>
          <p:cNvPr id="8" name="TextBox 7" descr=" 8">
            <a:extLst>
              <a:ext uri="{FF2B5EF4-FFF2-40B4-BE49-F238E27FC236}">
                <a16:creationId xmlns:a16="http://schemas.microsoft.com/office/drawing/2014/main" id="{7AA055C6-97DD-4E13-A608-48085BC3218C}"/>
              </a:ext>
            </a:extLst>
          </p:cNvPr>
          <p:cNvSpPr txBox="1"/>
          <p:nvPr/>
        </p:nvSpPr>
        <p:spPr>
          <a:xfrm>
            <a:off x="502762" y="2195926"/>
            <a:ext cx="6114853"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God’s revelation through Isaiah</a:t>
            </a:r>
          </a:p>
        </p:txBody>
      </p:sp>
      <p:sp>
        <p:nvSpPr>
          <p:cNvPr id="9" name="TextBox 8" descr=" 9">
            <a:extLst>
              <a:ext uri="{FF2B5EF4-FFF2-40B4-BE49-F238E27FC236}">
                <a16:creationId xmlns:a16="http://schemas.microsoft.com/office/drawing/2014/main" id="{97CCD3E7-30E5-4950-B796-0416596B4A20}"/>
              </a:ext>
            </a:extLst>
          </p:cNvPr>
          <p:cNvSpPr txBox="1"/>
          <p:nvPr/>
        </p:nvSpPr>
        <p:spPr>
          <a:xfrm>
            <a:off x="502762" y="2921790"/>
            <a:ext cx="10611440"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Isaiah called to tell about God’s judgement &amp; salvation</a:t>
            </a:r>
          </a:p>
        </p:txBody>
      </p:sp>
      <p:sp>
        <p:nvSpPr>
          <p:cNvPr id="10" name="TextBox 9" descr=" 10">
            <a:extLst>
              <a:ext uri="{FF2B5EF4-FFF2-40B4-BE49-F238E27FC236}">
                <a16:creationId xmlns:a16="http://schemas.microsoft.com/office/drawing/2014/main" id="{08B4B35C-CE20-4BB1-82AF-BA3429AC093F}"/>
              </a:ext>
            </a:extLst>
          </p:cNvPr>
          <p:cNvSpPr txBox="1"/>
          <p:nvPr/>
        </p:nvSpPr>
        <p:spPr>
          <a:xfrm>
            <a:off x="502762" y="3628281"/>
            <a:ext cx="6529634"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Jesus revealed to us – John 12:45 </a:t>
            </a:r>
          </a:p>
        </p:txBody>
      </p:sp>
      <p:sp>
        <p:nvSpPr>
          <p:cNvPr id="11" name="TextBox 10" descr=" 11">
            <a:extLst>
              <a:ext uri="{FF2B5EF4-FFF2-40B4-BE49-F238E27FC236}">
                <a16:creationId xmlns:a16="http://schemas.microsoft.com/office/drawing/2014/main" id="{91B48031-2186-4043-A36F-407E528B899B}"/>
              </a:ext>
            </a:extLst>
          </p:cNvPr>
          <p:cNvSpPr txBox="1"/>
          <p:nvPr/>
        </p:nvSpPr>
        <p:spPr>
          <a:xfrm>
            <a:off x="502762" y="4320807"/>
            <a:ext cx="7726838"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Jesus revealed through us – John 17:18 </a:t>
            </a:r>
          </a:p>
        </p:txBody>
      </p:sp>
    </p:spTree>
    <p:extLst>
      <p:ext uri="{BB962C8B-B14F-4D97-AF65-F5344CB8AC3E}">
        <p14:creationId xmlns:p14="http://schemas.microsoft.com/office/powerpoint/2010/main" val="1167614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 3">
            <a:extLst>
              <a:ext uri="{FF2B5EF4-FFF2-40B4-BE49-F238E27FC236}">
                <a16:creationId xmlns:a16="http://schemas.microsoft.com/office/drawing/2014/main" id="{52F2CEE5-55B6-42F3-BF85-A4F05F3E18A5}"/>
              </a:ext>
            </a:extLst>
          </p:cNvPr>
          <p:cNvPicPr>
            <a:picLocks noChangeAspect="1"/>
          </p:cNvPicPr>
          <p:nvPr/>
        </p:nvPicPr>
        <p:blipFill rotWithShape="1">
          <a:blip r:embed="rId2">
            <a:extLst>
              <a:ext uri="{28A0092B-C50C-407E-A947-70E740481C1C}">
                <a14:useLocalDpi xmlns:a14="http://schemas.microsoft.com/office/drawing/2010/main" val="0"/>
              </a:ext>
            </a:extLst>
          </a:blip>
          <a:srcRect t="17628" b="45050"/>
          <a:stretch/>
        </p:blipFill>
        <p:spPr>
          <a:xfrm>
            <a:off x="-94034" y="0"/>
            <a:ext cx="12380068" cy="6858000"/>
          </a:xfrm>
          <a:prstGeom prst="rect">
            <a:avLst/>
          </a:prstGeom>
        </p:spPr>
      </p:pic>
      <p:sp>
        <p:nvSpPr>
          <p:cNvPr id="6" name="TextBox 5" descr=" 6">
            <a:extLst>
              <a:ext uri="{FF2B5EF4-FFF2-40B4-BE49-F238E27FC236}">
                <a16:creationId xmlns:a16="http://schemas.microsoft.com/office/drawing/2014/main" id="{1E64C966-E9FD-4ED8-97EA-352945A6E5CB}"/>
              </a:ext>
            </a:extLst>
          </p:cNvPr>
          <p:cNvSpPr txBox="1"/>
          <p:nvPr/>
        </p:nvSpPr>
        <p:spPr>
          <a:xfrm>
            <a:off x="136187" y="6305996"/>
            <a:ext cx="4541371"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Jean Louis Ernest Meissonier 1838</a:t>
            </a:r>
          </a:p>
        </p:txBody>
      </p:sp>
      <p:sp>
        <p:nvSpPr>
          <p:cNvPr id="9" name="TextBox 8" descr=" 9">
            <a:extLst>
              <a:ext uri="{FF2B5EF4-FFF2-40B4-BE49-F238E27FC236}">
                <a16:creationId xmlns:a16="http://schemas.microsoft.com/office/drawing/2014/main" id="{7EC01DF8-CDF2-46EA-8D84-D6D1CEC40870}"/>
              </a:ext>
            </a:extLst>
          </p:cNvPr>
          <p:cNvSpPr txBox="1"/>
          <p:nvPr/>
        </p:nvSpPr>
        <p:spPr>
          <a:xfrm>
            <a:off x="136187" y="152391"/>
            <a:ext cx="56518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“Here I Am. Send Me”</a:t>
            </a:r>
          </a:p>
        </p:txBody>
      </p:sp>
    </p:spTree>
    <p:extLst>
      <p:ext uri="{BB962C8B-B14F-4D97-AF65-F5344CB8AC3E}">
        <p14:creationId xmlns:p14="http://schemas.microsoft.com/office/powerpoint/2010/main" val="3464694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 3">
            <a:extLst>
              <a:ext uri="{FF2B5EF4-FFF2-40B4-BE49-F238E27FC236}">
                <a16:creationId xmlns:a16="http://schemas.microsoft.com/office/drawing/2014/main" id="{52F2CEE5-55B6-42F3-BF85-A4F05F3E18A5}"/>
              </a:ext>
            </a:extLst>
          </p:cNvPr>
          <p:cNvPicPr>
            <a:picLocks noChangeAspect="1"/>
          </p:cNvPicPr>
          <p:nvPr/>
        </p:nvPicPr>
        <p:blipFill rotWithShape="1">
          <a:blip r:embed="rId2">
            <a:extLst>
              <a:ext uri="{28A0092B-C50C-407E-A947-70E740481C1C}">
                <a14:useLocalDpi xmlns:a14="http://schemas.microsoft.com/office/drawing/2010/main" val="0"/>
              </a:ext>
            </a:extLst>
          </a:blip>
          <a:srcRect t="17628" b="45050"/>
          <a:stretch/>
        </p:blipFill>
        <p:spPr>
          <a:xfrm>
            <a:off x="-94034" y="0"/>
            <a:ext cx="12380068" cy="6858000"/>
          </a:xfrm>
          <a:prstGeom prst="rect">
            <a:avLst/>
          </a:prstGeom>
        </p:spPr>
      </p:pic>
      <p:sp>
        <p:nvSpPr>
          <p:cNvPr id="6" name="TextBox 5" descr=" 6">
            <a:extLst>
              <a:ext uri="{FF2B5EF4-FFF2-40B4-BE49-F238E27FC236}">
                <a16:creationId xmlns:a16="http://schemas.microsoft.com/office/drawing/2014/main" id="{1E64C966-E9FD-4ED8-97EA-352945A6E5CB}"/>
              </a:ext>
            </a:extLst>
          </p:cNvPr>
          <p:cNvSpPr txBox="1"/>
          <p:nvPr/>
        </p:nvSpPr>
        <p:spPr>
          <a:xfrm>
            <a:off x="136187" y="6305996"/>
            <a:ext cx="4541371"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Jean Louis Ernest Meissonier 1838</a:t>
            </a:r>
          </a:p>
        </p:txBody>
      </p:sp>
      <p:sp>
        <p:nvSpPr>
          <p:cNvPr id="9" name="TextBox 8" descr=" 9">
            <a:extLst>
              <a:ext uri="{FF2B5EF4-FFF2-40B4-BE49-F238E27FC236}">
                <a16:creationId xmlns:a16="http://schemas.microsoft.com/office/drawing/2014/main" id="{7EC01DF8-CDF2-46EA-8D84-D6D1CEC40870}"/>
              </a:ext>
            </a:extLst>
          </p:cNvPr>
          <p:cNvSpPr txBox="1"/>
          <p:nvPr/>
        </p:nvSpPr>
        <p:spPr>
          <a:xfrm>
            <a:off x="136187" y="152391"/>
            <a:ext cx="56518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“Here I Am. Send Me”</a:t>
            </a:r>
          </a:p>
        </p:txBody>
      </p:sp>
      <p:sp>
        <p:nvSpPr>
          <p:cNvPr id="5" name="TextBox 4" descr=" 10">
            <a:extLst>
              <a:ext uri="{FF2B5EF4-FFF2-40B4-BE49-F238E27FC236}">
                <a16:creationId xmlns:a16="http://schemas.microsoft.com/office/drawing/2014/main" id="{7A54E9FD-D066-494E-9990-646BA96321C8}"/>
              </a:ext>
            </a:extLst>
          </p:cNvPr>
          <p:cNvSpPr txBox="1"/>
          <p:nvPr/>
        </p:nvSpPr>
        <p:spPr>
          <a:xfrm>
            <a:off x="502761" y="1470062"/>
            <a:ext cx="11280744"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Isaiah’s call to repentance falls on deaf ears – Isaiah 6:9-10 </a:t>
            </a:r>
          </a:p>
        </p:txBody>
      </p:sp>
      <p:sp>
        <p:nvSpPr>
          <p:cNvPr id="7" name="TextBox 6" descr=" 11">
            <a:extLst>
              <a:ext uri="{FF2B5EF4-FFF2-40B4-BE49-F238E27FC236}">
                <a16:creationId xmlns:a16="http://schemas.microsoft.com/office/drawing/2014/main" id="{E92A87FE-F2B9-4386-A5BF-BAD607CDEAB5}"/>
              </a:ext>
            </a:extLst>
          </p:cNvPr>
          <p:cNvSpPr txBox="1"/>
          <p:nvPr/>
        </p:nvSpPr>
        <p:spPr>
          <a:xfrm>
            <a:off x="502762" y="2195926"/>
            <a:ext cx="7170657"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Hebrew idiom: The Result ≠ The Aim</a:t>
            </a:r>
          </a:p>
        </p:txBody>
      </p:sp>
      <p:sp>
        <p:nvSpPr>
          <p:cNvPr id="8" name="TextBox 7" descr=" 12">
            <a:extLst>
              <a:ext uri="{FF2B5EF4-FFF2-40B4-BE49-F238E27FC236}">
                <a16:creationId xmlns:a16="http://schemas.microsoft.com/office/drawing/2014/main" id="{29F6438D-0946-4746-A89D-27BA95DF914A}"/>
              </a:ext>
            </a:extLst>
          </p:cNvPr>
          <p:cNvSpPr txBox="1"/>
          <p:nvPr/>
        </p:nvSpPr>
        <p:spPr>
          <a:xfrm>
            <a:off x="502762" y="2921790"/>
            <a:ext cx="8000215"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Judgement leads to exile – Isaiah 6:11-13</a:t>
            </a:r>
          </a:p>
        </p:txBody>
      </p:sp>
      <p:sp>
        <p:nvSpPr>
          <p:cNvPr id="10" name="TextBox 9" descr=" 13">
            <a:extLst>
              <a:ext uri="{FF2B5EF4-FFF2-40B4-BE49-F238E27FC236}">
                <a16:creationId xmlns:a16="http://schemas.microsoft.com/office/drawing/2014/main" id="{7ABDF78D-F0E2-465D-914E-0C988BB4A1C6}"/>
              </a:ext>
            </a:extLst>
          </p:cNvPr>
          <p:cNvSpPr txBox="1"/>
          <p:nvPr/>
        </p:nvSpPr>
        <p:spPr>
          <a:xfrm>
            <a:off x="502763" y="3659707"/>
            <a:ext cx="9140858"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Some still listen, repent and obey – Isaiah 6:13</a:t>
            </a:r>
          </a:p>
        </p:txBody>
      </p:sp>
    </p:spTree>
    <p:extLst>
      <p:ext uri="{BB962C8B-B14F-4D97-AF65-F5344CB8AC3E}">
        <p14:creationId xmlns:p14="http://schemas.microsoft.com/office/powerpoint/2010/main" val="2431969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 3">
            <a:extLst>
              <a:ext uri="{FF2B5EF4-FFF2-40B4-BE49-F238E27FC236}">
                <a16:creationId xmlns:a16="http://schemas.microsoft.com/office/drawing/2014/main" id="{52F2CEE5-55B6-42F3-BF85-A4F05F3E18A5}"/>
              </a:ext>
            </a:extLst>
          </p:cNvPr>
          <p:cNvPicPr>
            <a:picLocks noChangeAspect="1"/>
          </p:cNvPicPr>
          <p:nvPr/>
        </p:nvPicPr>
        <p:blipFill rotWithShape="1">
          <a:blip r:embed="rId2">
            <a:extLst>
              <a:ext uri="{28A0092B-C50C-407E-A947-70E740481C1C}">
                <a14:useLocalDpi xmlns:a14="http://schemas.microsoft.com/office/drawing/2010/main" val="0"/>
              </a:ext>
            </a:extLst>
          </a:blip>
          <a:srcRect t="17628" b="45050"/>
          <a:stretch/>
        </p:blipFill>
        <p:spPr>
          <a:xfrm>
            <a:off x="-94034" y="0"/>
            <a:ext cx="12380068" cy="6858000"/>
          </a:xfrm>
          <a:prstGeom prst="rect">
            <a:avLst/>
          </a:prstGeom>
        </p:spPr>
      </p:pic>
      <p:sp>
        <p:nvSpPr>
          <p:cNvPr id="6" name="TextBox 5" descr=" 6">
            <a:extLst>
              <a:ext uri="{FF2B5EF4-FFF2-40B4-BE49-F238E27FC236}">
                <a16:creationId xmlns:a16="http://schemas.microsoft.com/office/drawing/2014/main" id="{1E64C966-E9FD-4ED8-97EA-352945A6E5CB}"/>
              </a:ext>
            </a:extLst>
          </p:cNvPr>
          <p:cNvSpPr txBox="1"/>
          <p:nvPr/>
        </p:nvSpPr>
        <p:spPr>
          <a:xfrm>
            <a:off x="136187" y="6305996"/>
            <a:ext cx="4541371"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Jean Louis Ernest Meissonier 1838</a:t>
            </a:r>
          </a:p>
        </p:txBody>
      </p:sp>
      <p:sp>
        <p:nvSpPr>
          <p:cNvPr id="9" name="TextBox 8" descr=" 9">
            <a:extLst>
              <a:ext uri="{FF2B5EF4-FFF2-40B4-BE49-F238E27FC236}">
                <a16:creationId xmlns:a16="http://schemas.microsoft.com/office/drawing/2014/main" id="{7EC01DF8-CDF2-46EA-8D84-D6D1CEC40870}"/>
              </a:ext>
            </a:extLst>
          </p:cNvPr>
          <p:cNvSpPr txBox="1"/>
          <p:nvPr/>
        </p:nvSpPr>
        <p:spPr>
          <a:xfrm>
            <a:off x="136187" y="152391"/>
            <a:ext cx="56518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“Here I Am. Send Me”</a:t>
            </a:r>
          </a:p>
        </p:txBody>
      </p:sp>
      <p:sp>
        <p:nvSpPr>
          <p:cNvPr id="5" name="TextBox 4" descr=" 10">
            <a:extLst>
              <a:ext uri="{FF2B5EF4-FFF2-40B4-BE49-F238E27FC236}">
                <a16:creationId xmlns:a16="http://schemas.microsoft.com/office/drawing/2014/main" id="{7A54E9FD-D066-494E-9990-646BA96321C8}"/>
              </a:ext>
            </a:extLst>
          </p:cNvPr>
          <p:cNvSpPr txBox="1"/>
          <p:nvPr/>
        </p:nvSpPr>
        <p:spPr>
          <a:xfrm>
            <a:off x="502761" y="1470062"/>
            <a:ext cx="11280744"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Isaiah’s call to repentance falls on deaf ears – Isaiah 6:9-10 </a:t>
            </a:r>
          </a:p>
        </p:txBody>
      </p:sp>
      <p:sp>
        <p:nvSpPr>
          <p:cNvPr id="7" name="TextBox 6" descr=" 11">
            <a:extLst>
              <a:ext uri="{FF2B5EF4-FFF2-40B4-BE49-F238E27FC236}">
                <a16:creationId xmlns:a16="http://schemas.microsoft.com/office/drawing/2014/main" id="{E92A87FE-F2B9-4386-A5BF-BAD607CDEAB5}"/>
              </a:ext>
            </a:extLst>
          </p:cNvPr>
          <p:cNvSpPr txBox="1"/>
          <p:nvPr/>
        </p:nvSpPr>
        <p:spPr>
          <a:xfrm>
            <a:off x="502762" y="2195926"/>
            <a:ext cx="7170657"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Hebrew idiom: The Result ≠ The Aim</a:t>
            </a:r>
          </a:p>
        </p:txBody>
      </p:sp>
      <p:sp>
        <p:nvSpPr>
          <p:cNvPr id="8" name="TextBox 7" descr=" 12">
            <a:extLst>
              <a:ext uri="{FF2B5EF4-FFF2-40B4-BE49-F238E27FC236}">
                <a16:creationId xmlns:a16="http://schemas.microsoft.com/office/drawing/2014/main" id="{29F6438D-0946-4746-A89D-27BA95DF914A}"/>
              </a:ext>
            </a:extLst>
          </p:cNvPr>
          <p:cNvSpPr txBox="1"/>
          <p:nvPr/>
        </p:nvSpPr>
        <p:spPr>
          <a:xfrm>
            <a:off x="502762" y="2921790"/>
            <a:ext cx="8000215"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Judgement leads to exile – Isaiah 6:11-13</a:t>
            </a:r>
          </a:p>
        </p:txBody>
      </p:sp>
      <p:sp>
        <p:nvSpPr>
          <p:cNvPr id="10" name="TextBox 9" descr=" 13">
            <a:extLst>
              <a:ext uri="{FF2B5EF4-FFF2-40B4-BE49-F238E27FC236}">
                <a16:creationId xmlns:a16="http://schemas.microsoft.com/office/drawing/2014/main" id="{7ABDF78D-F0E2-465D-914E-0C988BB4A1C6}"/>
              </a:ext>
            </a:extLst>
          </p:cNvPr>
          <p:cNvSpPr txBox="1"/>
          <p:nvPr/>
        </p:nvSpPr>
        <p:spPr>
          <a:xfrm>
            <a:off x="502763" y="3659707"/>
            <a:ext cx="9140858"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Some still listen, repent and obey – Isaiah 6:13</a:t>
            </a:r>
          </a:p>
        </p:txBody>
      </p:sp>
      <p:sp>
        <p:nvSpPr>
          <p:cNvPr id="11" name="TextBox 10" descr=" 14">
            <a:extLst>
              <a:ext uri="{FF2B5EF4-FFF2-40B4-BE49-F238E27FC236}">
                <a16:creationId xmlns:a16="http://schemas.microsoft.com/office/drawing/2014/main" id="{FF30B4FE-539C-4A82-BA01-8B65B1A985B7}"/>
              </a:ext>
            </a:extLst>
          </p:cNvPr>
          <p:cNvSpPr txBox="1"/>
          <p:nvPr/>
        </p:nvSpPr>
        <p:spPr>
          <a:xfrm>
            <a:off x="502762" y="4397624"/>
            <a:ext cx="8546969"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Jesus received the same way – Matthew 13</a:t>
            </a:r>
          </a:p>
        </p:txBody>
      </p:sp>
      <p:sp>
        <p:nvSpPr>
          <p:cNvPr id="12" name="TextBox 11" descr=" 17">
            <a:extLst>
              <a:ext uri="{FF2B5EF4-FFF2-40B4-BE49-F238E27FC236}">
                <a16:creationId xmlns:a16="http://schemas.microsoft.com/office/drawing/2014/main" id="{A1ACEC0F-909A-45D8-AE5C-E5D1D65926DD}"/>
              </a:ext>
            </a:extLst>
          </p:cNvPr>
          <p:cNvSpPr txBox="1"/>
          <p:nvPr/>
        </p:nvSpPr>
        <p:spPr>
          <a:xfrm>
            <a:off x="502762" y="5140188"/>
            <a:ext cx="5285296"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Pray for revelation – Acts 9</a:t>
            </a:r>
          </a:p>
        </p:txBody>
      </p:sp>
    </p:spTree>
    <p:extLst>
      <p:ext uri="{BB962C8B-B14F-4D97-AF65-F5344CB8AC3E}">
        <p14:creationId xmlns:p14="http://schemas.microsoft.com/office/powerpoint/2010/main" val="3871306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 4">
            <a:extLst>
              <a:ext uri="{FF2B5EF4-FFF2-40B4-BE49-F238E27FC236}">
                <a16:creationId xmlns:a16="http://schemas.microsoft.com/office/drawing/2014/main" id="{85F513DD-5F40-431B-A96B-9F52DB7837DE}"/>
              </a:ext>
            </a:extLst>
          </p:cNvPr>
          <p:cNvPicPr>
            <a:picLocks noChangeAspect="1"/>
          </p:cNvPicPr>
          <p:nvPr/>
        </p:nvPicPr>
        <p:blipFill rotWithShape="1">
          <a:blip r:embed="rId2">
            <a:extLst>
              <a:ext uri="{28A0092B-C50C-407E-A947-70E740481C1C}">
                <a14:useLocalDpi xmlns:a14="http://schemas.microsoft.com/office/drawing/2010/main" val="0"/>
              </a:ext>
            </a:extLst>
          </a:blip>
          <a:srcRect t="6194" b="30326"/>
          <a:stretch/>
        </p:blipFill>
        <p:spPr>
          <a:xfrm>
            <a:off x="0" y="0"/>
            <a:ext cx="12192000" cy="6858000"/>
          </a:xfrm>
          <a:prstGeom prst="rect">
            <a:avLst/>
          </a:prstGeom>
        </p:spPr>
      </p:pic>
      <p:sp>
        <p:nvSpPr>
          <p:cNvPr id="5" name="TextBox 4" descr=" 5">
            <a:extLst>
              <a:ext uri="{FF2B5EF4-FFF2-40B4-BE49-F238E27FC236}">
                <a16:creationId xmlns:a16="http://schemas.microsoft.com/office/drawing/2014/main" id="{81BBE61D-1EB1-4F16-B134-2C7F9A9EFECC}"/>
              </a:ext>
            </a:extLst>
          </p:cNvPr>
          <p:cNvSpPr txBox="1"/>
          <p:nvPr/>
        </p:nvSpPr>
        <p:spPr>
          <a:xfrm>
            <a:off x="136187" y="6305996"/>
            <a:ext cx="3289683"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Amiens Cathedral ~1230</a:t>
            </a:r>
          </a:p>
        </p:txBody>
      </p:sp>
      <p:sp>
        <p:nvSpPr>
          <p:cNvPr id="6" name="TextBox 5" descr=" 6">
            <a:extLst>
              <a:ext uri="{FF2B5EF4-FFF2-40B4-BE49-F238E27FC236}">
                <a16:creationId xmlns:a16="http://schemas.microsoft.com/office/drawing/2014/main" id="{0864BE93-8717-4B2D-8EE3-7D00A6B8C14C}"/>
              </a:ext>
            </a:extLst>
          </p:cNvPr>
          <p:cNvSpPr txBox="1"/>
          <p:nvPr/>
        </p:nvSpPr>
        <p:spPr>
          <a:xfrm>
            <a:off x="136188" y="152391"/>
            <a:ext cx="7216720"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The God Who Reveals Himself </a:t>
            </a:r>
          </a:p>
        </p:txBody>
      </p:sp>
    </p:spTree>
    <p:extLst>
      <p:ext uri="{BB962C8B-B14F-4D97-AF65-F5344CB8AC3E}">
        <p14:creationId xmlns:p14="http://schemas.microsoft.com/office/powerpoint/2010/main" val="1688299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 4">
            <a:extLst>
              <a:ext uri="{FF2B5EF4-FFF2-40B4-BE49-F238E27FC236}">
                <a16:creationId xmlns:a16="http://schemas.microsoft.com/office/drawing/2014/main" id="{85F513DD-5F40-431B-A96B-9F52DB7837DE}"/>
              </a:ext>
            </a:extLst>
          </p:cNvPr>
          <p:cNvPicPr>
            <a:picLocks noChangeAspect="1"/>
          </p:cNvPicPr>
          <p:nvPr/>
        </p:nvPicPr>
        <p:blipFill rotWithShape="1">
          <a:blip r:embed="rId2">
            <a:extLst>
              <a:ext uri="{28A0092B-C50C-407E-A947-70E740481C1C}">
                <a14:useLocalDpi xmlns:a14="http://schemas.microsoft.com/office/drawing/2010/main" val="0"/>
              </a:ext>
            </a:extLst>
          </a:blip>
          <a:srcRect t="6194" b="30326"/>
          <a:stretch/>
        </p:blipFill>
        <p:spPr>
          <a:xfrm>
            <a:off x="0" y="0"/>
            <a:ext cx="12192000" cy="6858000"/>
          </a:xfrm>
          <a:prstGeom prst="rect">
            <a:avLst/>
          </a:prstGeom>
        </p:spPr>
      </p:pic>
      <p:sp>
        <p:nvSpPr>
          <p:cNvPr id="5" name="TextBox 4" descr=" 5">
            <a:extLst>
              <a:ext uri="{FF2B5EF4-FFF2-40B4-BE49-F238E27FC236}">
                <a16:creationId xmlns:a16="http://schemas.microsoft.com/office/drawing/2014/main" id="{81BBE61D-1EB1-4F16-B134-2C7F9A9EFECC}"/>
              </a:ext>
            </a:extLst>
          </p:cNvPr>
          <p:cNvSpPr txBox="1"/>
          <p:nvPr/>
        </p:nvSpPr>
        <p:spPr>
          <a:xfrm>
            <a:off x="136187" y="6305996"/>
            <a:ext cx="3289683"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Amiens Cathedral ~1230</a:t>
            </a:r>
          </a:p>
        </p:txBody>
      </p:sp>
      <p:sp>
        <p:nvSpPr>
          <p:cNvPr id="6" name="TextBox 5" descr=" 6">
            <a:extLst>
              <a:ext uri="{FF2B5EF4-FFF2-40B4-BE49-F238E27FC236}">
                <a16:creationId xmlns:a16="http://schemas.microsoft.com/office/drawing/2014/main" id="{0864BE93-8717-4B2D-8EE3-7D00A6B8C14C}"/>
              </a:ext>
            </a:extLst>
          </p:cNvPr>
          <p:cNvSpPr txBox="1"/>
          <p:nvPr/>
        </p:nvSpPr>
        <p:spPr>
          <a:xfrm>
            <a:off x="136188" y="152391"/>
            <a:ext cx="7216720"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The God Who Reveals Himself </a:t>
            </a:r>
          </a:p>
        </p:txBody>
      </p:sp>
      <p:sp>
        <p:nvSpPr>
          <p:cNvPr id="7" name="TextBox 6" descr=" 7">
            <a:extLst>
              <a:ext uri="{FF2B5EF4-FFF2-40B4-BE49-F238E27FC236}">
                <a16:creationId xmlns:a16="http://schemas.microsoft.com/office/drawing/2014/main" id="{F0A0B456-D6DA-4310-889E-8D68756EF89E}"/>
              </a:ext>
            </a:extLst>
          </p:cNvPr>
          <p:cNvSpPr txBox="1"/>
          <p:nvPr/>
        </p:nvSpPr>
        <p:spPr>
          <a:xfrm>
            <a:off x="502762" y="1470062"/>
            <a:ext cx="5426697"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We stray – God still reveals</a:t>
            </a:r>
          </a:p>
        </p:txBody>
      </p:sp>
      <p:sp>
        <p:nvSpPr>
          <p:cNvPr id="8" name="TextBox 7" descr=" 8">
            <a:extLst>
              <a:ext uri="{FF2B5EF4-FFF2-40B4-BE49-F238E27FC236}">
                <a16:creationId xmlns:a16="http://schemas.microsoft.com/office/drawing/2014/main" id="{967886D1-090D-4993-9779-DF62C1EFC185}"/>
              </a:ext>
            </a:extLst>
          </p:cNvPr>
          <p:cNvSpPr txBox="1"/>
          <p:nvPr/>
        </p:nvSpPr>
        <p:spPr>
          <a:xfrm>
            <a:off x="502762" y="2195926"/>
            <a:ext cx="4333189"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We sin – Jesus atones</a:t>
            </a:r>
          </a:p>
        </p:txBody>
      </p:sp>
      <p:sp>
        <p:nvSpPr>
          <p:cNvPr id="9" name="TextBox 8" descr=" 9">
            <a:extLst>
              <a:ext uri="{FF2B5EF4-FFF2-40B4-BE49-F238E27FC236}">
                <a16:creationId xmlns:a16="http://schemas.microsoft.com/office/drawing/2014/main" id="{5EED5CF0-CB66-4C0C-819B-11AB527EB767}"/>
              </a:ext>
            </a:extLst>
          </p:cNvPr>
          <p:cNvSpPr txBox="1"/>
          <p:nvPr/>
        </p:nvSpPr>
        <p:spPr>
          <a:xfrm>
            <a:off x="502762" y="2921790"/>
            <a:ext cx="5593238"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We reject – God reaches out</a:t>
            </a:r>
          </a:p>
        </p:txBody>
      </p:sp>
      <p:sp>
        <p:nvSpPr>
          <p:cNvPr id="10" name="TextBox 9" descr=" 10">
            <a:extLst>
              <a:ext uri="{FF2B5EF4-FFF2-40B4-BE49-F238E27FC236}">
                <a16:creationId xmlns:a16="http://schemas.microsoft.com/office/drawing/2014/main" id="{64812D44-1C7A-47A8-A44C-822972050CE1}"/>
              </a:ext>
            </a:extLst>
          </p:cNvPr>
          <p:cNvSpPr txBox="1"/>
          <p:nvPr/>
        </p:nvSpPr>
        <p:spPr>
          <a:xfrm>
            <a:off x="502761" y="3628281"/>
            <a:ext cx="10140101"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God still purifies people and sends them to proclaim</a:t>
            </a:r>
          </a:p>
        </p:txBody>
      </p:sp>
    </p:spTree>
    <p:extLst>
      <p:ext uri="{BB962C8B-B14F-4D97-AF65-F5344CB8AC3E}">
        <p14:creationId xmlns:p14="http://schemas.microsoft.com/office/powerpoint/2010/main" val="572868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 4">
            <a:extLst>
              <a:ext uri="{FF2B5EF4-FFF2-40B4-BE49-F238E27FC236}">
                <a16:creationId xmlns:a16="http://schemas.microsoft.com/office/drawing/2014/main" id="{85F513DD-5F40-431B-A96B-9F52DB7837DE}"/>
              </a:ext>
            </a:extLst>
          </p:cNvPr>
          <p:cNvPicPr>
            <a:picLocks noChangeAspect="1"/>
          </p:cNvPicPr>
          <p:nvPr/>
        </p:nvPicPr>
        <p:blipFill rotWithShape="1">
          <a:blip r:embed="rId2">
            <a:extLst>
              <a:ext uri="{28A0092B-C50C-407E-A947-70E740481C1C}">
                <a14:useLocalDpi xmlns:a14="http://schemas.microsoft.com/office/drawing/2010/main" val="0"/>
              </a:ext>
            </a:extLst>
          </a:blip>
          <a:srcRect t="6194" b="30326"/>
          <a:stretch/>
        </p:blipFill>
        <p:spPr>
          <a:xfrm>
            <a:off x="0" y="0"/>
            <a:ext cx="12192000" cy="6858000"/>
          </a:xfrm>
          <a:prstGeom prst="rect">
            <a:avLst/>
          </a:prstGeom>
        </p:spPr>
      </p:pic>
      <p:sp>
        <p:nvSpPr>
          <p:cNvPr id="5" name="TextBox 4" descr=" 5">
            <a:extLst>
              <a:ext uri="{FF2B5EF4-FFF2-40B4-BE49-F238E27FC236}">
                <a16:creationId xmlns:a16="http://schemas.microsoft.com/office/drawing/2014/main" id="{81BBE61D-1EB1-4F16-B134-2C7F9A9EFECC}"/>
              </a:ext>
            </a:extLst>
          </p:cNvPr>
          <p:cNvSpPr txBox="1"/>
          <p:nvPr/>
        </p:nvSpPr>
        <p:spPr>
          <a:xfrm>
            <a:off x="136187" y="6305996"/>
            <a:ext cx="3289683"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Amiens Cathedral ~1230</a:t>
            </a:r>
          </a:p>
        </p:txBody>
      </p:sp>
      <p:sp>
        <p:nvSpPr>
          <p:cNvPr id="6" name="TextBox 5" descr=" 6">
            <a:extLst>
              <a:ext uri="{FF2B5EF4-FFF2-40B4-BE49-F238E27FC236}">
                <a16:creationId xmlns:a16="http://schemas.microsoft.com/office/drawing/2014/main" id="{0864BE93-8717-4B2D-8EE3-7D00A6B8C14C}"/>
              </a:ext>
            </a:extLst>
          </p:cNvPr>
          <p:cNvSpPr txBox="1"/>
          <p:nvPr/>
        </p:nvSpPr>
        <p:spPr>
          <a:xfrm>
            <a:off x="136188" y="152391"/>
            <a:ext cx="7216720"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The God Who Reveals Himself </a:t>
            </a:r>
          </a:p>
        </p:txBody>
      </p:sp>
      <p:sp>
        <p:nvSpPr>
          <p:cNvPr id="7" name="TextBox 6" descr=" 7">
            <a:extLst>
              <a:ext uri="{FF2B5EF4-FFF2-40B4-BE49-F238E27FC236}">
                <a16:creationId xmlns:a16="http://schemas.microsoft.com/office/drawing/2014/main" id="{F0A0B456-D6DA-4310-889E-8D68756EF89E}"/>
              </a:ext>
            </a:extLst>
          </p:cNvPr>
          <p:cNvSpPr txBox="1"/>
          <p:nvPr/>
        </p:nvSpPr>
        <p:spPr>
          <a:xfrm>
            <a:off x="502762" y="1470062"/>
            <a:ext cx="5426697"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We stray – God still reveals</a:t>
            </a:r>
          </a:p>
        </p:txBody>
      </p:sp>
      <p:sp>
        <p:nvSpPr>
          <p:cNvPr id="8" name="TextBox 7" descr=" 8">
            <a:extLst>
              <a:ext uri="{FF2B5EF4-FFF2-40B4-BE49-F238E27FC236}">
                <a16:creationId xmlns:a16="http://schemas.microsoft.com/office/drawing/2014/main" id="{967886D1-090D-4993-9779-DF62C1EFC185}"/>
              </a:ext>
            </a:extLst>
          </p:cNvPr>
          <p:cNvSpPr txBox="1"/>
          <p:nvPr/>
        </p:nvSpPr>
        <p:spPr>
          <a:xfrm>
            <a:off x="502762" y="2195926"/>
            <a:ext cx="4333189"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We sin – Jesus atones</a:t>
            </a:r>
          </a:p>
        </p:txBody>
      </p:sp>
      <p:sp>
        <p:nvSpPr>
          <p:cNvPr id="9" name="TextBox 8" descr=" 9">
            <a:extLst>
              <a:ext uri="{FF2B5EF4-FFF2-40B4-BE49-F238E27FC236}">
                <a16:creationId xmlns:a16="http://schemas.microsoft.com/office/drawing/2014/main" id="{5EED5CF0-CB66-4C0C-819B-11AB527EB767}"/>
              </a:ext>
            </a:extLst>
          </p:cNvPr>
          <p:cNvSpPr txBox="1"/>
          <p:nvPr/>
        </p:nvSpPr>
        <p:spPr>
          <a:xfrm>
            <a:off x="502762" y="2921790"/>
            <a:ext cx="5593238"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We reject – God reaches out</a:t>
            </a:r>
          </a:p>
        </p:txBody>
      </p:sp>
      <p:sp>
        <p:nvSpPr>
          <p:cNvPr id="10" name="TextBox 9" descr=" 10">
            <a:extLst>
              <a:ext uri="{FF2B5EF4-FFF2-40B4-BE49-F238E27FC236}">
                <a16:creationId xmlns:a16="http://schemas.microsoft.com/office/drawing/2014/main" id="{64812D44-1C7A-47A8-A44C-822972050CE1}"/>
              </a:ext>
            </a:extLst>
          </p:cNvPr>
          <p:cNvSpPr txBox="1"/>
          <p:nvPr/>
        </p:nvSpPr>
        <p:spPr>
          <a:xfrm>
            <a:off x="502761" y="3628281"/>
            <a:ext cx="10140101"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God still purifies people and sends them to proclaim</a:t>
            </a:r>
          </a:p>
        </p:txBody>
      </p:sp>
      <p:sp>
        <p:nvSpPr>
          <p:cNvPr id="11" name="TextBox 10" descr=" 11">
            <a:extLst>
              <a:ext uri="{FF2B5EF4-FFF2-40B4-BE49-F238E27FC236}">
                <a16:creationId xmlns:a16="http://schemas.microsoft.com/office/drawing/2014/main" id="{26EF70D7-48C5-47F8-9831-3FCE7C59A9FA}"/>
              </a:ext>
            </a:extLst>
          </p:cNvPr>
          <p:cNvSpPr txBox="1"/>
          <p:nvPr/>
        </p:nvSpPr>
        <p:spPr>
          <a:xfrm>
            <a:off x="3588469" y="4759673"/>
            <a:ext cx="4681980" cy="646331"/>
          </a:xfrm>
          <a:prstGeom prst="rect">
            <a:avLst/>
          </a:prstGeom>
          <a:solidFill>
            <a:schemeClr val="accent6">
              <a:lumMod val="75000"/>
            </a:schemeClr>
          </a:solidFill>
        </p:spPr>
        <p:txBody>
          <a:bodyPr wrap="square" rtlCol="0" anchor="t">
            <a:spAutoFit/>
          </a:bodyPr>
          <a:lstStyle/>
          <a:p>
            <a:pPr algn="ctr"/>
            <a:r>
              <a:rPr lang="en-GB" sz="3600" b="1" dirty="0">
                <a:solidFill>
                  <a:schemeClr val="bg1"/>
                </a:solidFill>
              </a:rPr>
              <a:t>“Here we are. Send us”</a:t>
            </a:r>
          </a:p>
        </p:txBody>
      </p:sp>
    </p:spTree>
    <p:extLst>
      <p:ext uri="{BB962C8B-B14F-4D97-AF65-F5344CB8AC3E}">
        <p14:creationId xmlns:p14="http://schemas.microsoft.com/office/powerpoint/2010/main" val="1340570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 5">
            <a:extLst>
              <a:ext uri="{FF2B5EF4-FFF2-40B4-BE49-F238E27FC236}">
                <a16:creationId xmlns:a16="http://schemas.microsoft.com/office/drawing/2014/main" id="{A426AEF1-875B-4408-B063-C22C8BAB5A03}"/>
              </a:ext>
            </a:extLst>
          </p:cNvPr>
          <p:cNvPicPr>
            <a:picLocks noChangeAspect="1"/>
          </p:cNvPicPr>
          <p:nvPr/>
        </p:nvPicPr>
        <p:blipFill rotWithShape="1">
          <a:blip r:embed="rId2">
            <a:extLst>
              <a:ext uri="{28A0092B-C50C-407E-A947-70E740481C1C}">
                <a14:useLocalDpi xmlns:a14="http://schemas.microsoft.com/office/drawing/2010/main" val="0"/>
              </a:ext>
            </a:extLst>
          </a:blip>
          <a:srcRect t="9940" b="9940"/>
          <a:stretch/>
        </p:blipFill>
        <p:spPr>
          <a:xfrm>
            <a:off x="0" y="0"/>
            <a:ext cx="12192000" cy="6858000"/>
          </a:xfrm>
          <a:prstGeom prst="rect">
            <a:avLst/>
          </a:prstGeom>
        </p:spPr>
      </p:pic>
      <p:sp>
        <p:nvSpPr>
          <p:cNvPr id="6" name="TextBox 5" descr=" 6">
            <a:extLst>
              <a:ext uri="{FF2B5EF4-FFF2-40B4-BE49-F238E27FC236}">
                <a16:creationId xmlns:a16="http://schemas.microsoft.com/office/drawing/2014/main" id="{590D230F-CDB0-4F7F-8534-0F32510C3830}"/>
              </a:ext>
            </a:extLst>
          </p:cNvPr>
          <p:cNvSpPr txBox="1"/>
          <p:nvPr/>
        </p:nvSpPr>
        <p:spPr>
          <a:xfrm>
            <a:off x="136187" y="6305996"/>
            <a:ext cx="4310091"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Giovanni Battista Tiepolo ~ 1728</a:t>
            </a:r>
          </a:p>
        </p:txBody>
      </p:sp>
      <p:sp>
        <p:nvSpPr>
          <p:cNvPr id="7" name="TextBox 6" descr=" 7">
            <a:extLst>
              <a:ext uri="{FF2B5EF4-FFF2-40B4-BE49-F238E27FC236}">
                <a16:creationId xmlns:a16="http://schemas.microsoft.com/office/drawing/2014/main" id="{132A8F1D-60A4-48C2-A56F-3066354AE015}"/>
              </a:ext>
            </a:extLst>
          </p:cNvPr>
          <p:cNvSpPr txBox="1"/>
          <p:nvPr/>
        </p:nvSpPr>
        <p:spPr>
          <a:xfrm>
            <a:off x="136187" y="152391"/>
            <a:ext cx="74806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The Gospel According to Isaiah</a:t>
            </a:r>
          </a:p>
        </p:txBody>
      </p:sp>
    </p:spTree>
    <p:extLst>
      <p:ext uri="{BB962C8B-B14F-4D97-AF65-F5344CB8AC3E}">
        <p14:creationId xmlns:p14="http://schemas.microsoft.com/office/powerpoint/2010/main" val="151813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 5">
            <a:extLst>
              <a:ext uri="{FF2B5EF4-FFF2-40B4-BE49-F238E27FC236}">
                <a16:creationId xmlns:a16="http://schemas.microsoft.com/office/drawing/2014/main" id="{A426AEF1-875B-4408-B063-C22C8BAB5A03}"/>
              </a:ext>
            </a:extLst>
          </p:cNvPr>
          <p:cNvPicPr>
            <a:picLocks noChangeAspect="1"/>
          </p:cNvPicPr>
          <p:nvPr/>
        </p:nvPicPr>
        <p:blipFill rotWithShape="1">
          <a:blip r:embed="rId2">
            <a:extLst>
              <a:ext uri="{28A0092B-C50C-407E-A947-70E740481C1C}">
                <a14:useLocalDpi xmlns:a14="http://schemas.microsoft.com/office/drawing/2010/main" val="0"/>
              </a:ext>
            </a:extLst>
          </a:blip>
          <a:srcRect t="9940" b="9940"/>
          <a:stretch/>
        </p:blipFill>
        <p:spPr>
          <a:xfrm>
            <a:off x="0" y="0"/>
            <a:ext cx="12192000" cy="6858000"/>
          </a:xfrm>
          <a:prstGeom prst="rect">
            <a:avLst/>
          </a:prstGeom>
        </p:spPr>
      </p:pic>
      <p:sp>
        <p:nvSpPr>
          <p:cNvPr id="6" name="TextBox 5" descr=" 6">
            <a:extLst>
              <a:ext uri="{FF2B5EF4-FFF2-40B4-BE49-F238E27FC236}">
                <a16:creationId xmlns:a16="http://schemas.microsoft.com/office/drawing/2014/main" id="{590D230F-CDB0-4F7F-8534-0F32510C3830}"/>
              </a:ext>
            </a:extLst>
          </p:cNvPr>
          <p:cNvSpPr txBox="1"/>
          <p:nvPr/>
        </p:nvSpPr>
        <p:spPr>
          <a:xfrm>
            <a:off x="136187" y="6305996"/>
            <a:ext cx="4310091"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Giovanni Battista Tiepolo ~ 1728</a:t>
            </a:r>
          </a:p>
        </p:txBody>
      </p:sp>
      <p:sp>
        <p:nvSpPr>
          <p:cNvPr id="7" name="TextBox 6" descr=" 7">
            <a:extLst>
              <a:ext uri="{FF2B5EF4-FFF2-40B4-BE49-F238E27FC236}">
                <a16:creationId xmlns:a16="http://schemas.microsoft.com/office/drawing/2014/main" id="{132A8F1D-60A4-48C2-A56F-3066354AE015}"/>
              </a:ext>
            </a:extLst>
          </p:cNvPr>
          <p:cNvSpPr txBox="1"/>
          <p:nvPr/>
        </p:nvSpPr>
        <p:spPr>
          <a:xfrm>
            <a:off x="136187" y="152391"/>
            <a:ext cx="74806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The Gospel According to Isaiah</a:t>
            </a:r>
          </a:p>
        </p:txBody>
      </p:sp>
      <p:sp>
        <p:nvSpPr>
          <p:cNvPr id="8" name="TextBox 7" descr=" 8">
            <a:extLst>
              <a:ext uri="{FF2B5EF4-FFF2-40B4-BE49-F238E27FC236}">
                <a16:creationId xmlns:a16="http://schemas.microsoft.com/office/drawing/2014/main" id="{EE2C7393-F4CD-46E5-9E7B-266FDBDE66E8}"/>
              </a:ext>
            </a:extLst>
          </p:cNvPr>
          <p:cNvSpPr txBox="1"/>
          <p:nvPr/>
        </p:nvSpPr>
        <p:spPr>
          <a:xfrm>
            <a:off x="1662259" y="1620891"/>
            <a:ext cx="8867482" cy="3416320"/>
          </a:xfrm>
          <a:prstGeom prst="rect">
            <a:avLst/>
          </a:prstGeom>
          <a:solidFill>
            <a:schemeClr val="accent6">
              <a:lumMod val="75000"/>
            </a:schemeClr>
          </a:solidFill>
        </p:spPr>
        <p:txBody>
          <a:bodyPr wrap="square" rtlCol="0" anchor="t">
            <a:spAutoFit/>
          </a:bodyPr>
          <a:lstStyle/>
          <a:p>
            <a:pPr algn="ctr"/>
            <a:r>
              <a:rPr lang="en-GB" sz="3600" b="1" dirty="0">
                <a:solidFill>
                  <a:schemeClr val="bg1"/>
                </a:solidFill>
              </a:rPr>
              <a:t>“And let us run with perseverance the race marked out for us, fixing our eyes on Jesus, the pioneer and perfecter of faith. For the joy set before him he endured the cross, scorning its shame, and sat down at the right hand of the throne of God” – Hebrews 12:1-2</a:t>
            </a:r>
          </a:p>
        </p:txBody>
      </p:sp>
    </p:spTree>
    <p:extLst>
      <p:ext uri="{BB962C8B-B14F-4D97-AF65-F5344CB8AC3E}">
        <p14:creationId xmlns:p14="http://schemas.microsoft.com/office/powerpoint/2010/main" val="382817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ap&#10;&#10;Description automatically generated">
            <a:extLst>
              <a:ext uri="{FF2B5EF4-FFF2-40B4-BE49-F238E27FC236}">
                <a16:creationId xmlns:a16="http://schemas.microsoft.com/office/drawing/2014/main" id="{A426AEF1-875B-4408-B063-C22C8BAB5A03}"/>
              </a:ext>
            </a:extLst>
          </p:cNvPr>
          <p:cNvPicPr>
            <a:picLocks noChangeAspect="1"/>
          </p:cNvPicPr>
          <p:nvPr/>
        </p:nvPicPr>
        <p:blipFill rotWithShape="1">
          <a:blip r:embed="rId2">
            <a:extLst>
              <a:ext uri="{28A0092B-C50C-407E-A947-70E740481C1C}">
                <a14:useLocalDpi xmlns:a14="http://schemas.microsoft.com/office/drawing/2010/main" val="0"/>
              </a:ext>
            </a:extLst>
          </a:blip>
          <a:srcRect t="9940" b="9940"/>
          <a:stretch/>
        </p:blipFill>
        <p:spPr>
          <a:xfrm>
            <a:off x="0" y="0"/>
            <a:ext cx="12192000" cy="6858000"/>
          </a:xfrm>
          <a:prstGeom prst="rect">
            <a:avLst/>
          </a:prstGeom>
        </p:spPr>
      </p:pic>
      <p:sp>
        <p:nvSpPr>
          <p:cNvPr id="6" name="TextBox 5">
            <a:extLst>
              <a:ext uri="{FF2B5EF4-FFF2-40B4-BE49-F238E27FC236}">
                <a16:creationId xmlns:a16="http://schemas.microsoft.com/office/drawing/2014/main" id="{590D230F-CDB0-4F7F-8534-0F32510C3830}"/>
              </a:ext>
            </a:extLst>
          </p:cNvPr>
          <p:cNvSpPr txBox="1"/>
          <p:nvPr/>
        </p:nvSpPr>
        <p:spPr>
          <a:xfrm>
            <a:off x="136187" y="6305996"/>
            <a:ext cx="4310091"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Giovanni Battista Tiepolo ~ 1728</a:t>
            </a:r>
          </a:p>
        </p:txBody>
      </p:sp>
      <p:sp>
        <p:nvSpPr>
          <p:cNvPr id="7" name="TextBox 6">
            <a:extLst>
              <a:ext uri="{FF2B5EF4-FFF2-40B4-BE49-F238E27FC236}">
                <a16:creationId xmlns:a16="http://schemas.microsoft.com/office/drawing/2014/main" id="{132A8F1D-60A4-48C2-A56F-3066354AE015}"/>
              </a:ext>
            </a:extLst>
          </p:cNvPr>
          <p:cNvSpPr txBox="1"/>
          <p:nvPr/>
        </p:nvSpPr>
        <p:spPr>
          <a:xfrm>
            <a:off x="136187" y="152391"/>
            <a:ext cx="74806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The Gospel According to Isaiah</a:t>
            </a:r>
          </a:p>
        </p:txBody>
      </p:sp>
      <p:sp>
        <p:nvSpPr>
          <p:cNvPr id="8" name="TextBox 7">
            <a:extLst>
              <a:ext uri="{FF2B5EF4-FFF2-40B4-BE49-F238E27FC236}">
                <a16:creationId xmlns:a16="http://schemas.microsoft.com/office/drawing/2014/main" id="{6EE80E08-9F12-42A8-9422-FEB0D110865D}"/>
              </a:ext>
            </a:extLst>
          </p:cNvPr>
          <p:cNvSpPr txBox="1"/>
          <p:nvPr/>
        </p:nvSpPr>
        <p:spPr>
          <a:xfrm>
            <a:off x="502762" y="1470062"/>
            <a:ext cx="5379564"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Whole Bible is about Jesus</a:t>
            </a:r>
          </a:p>
        </p:txBody>
      </p:sp>
      <p:sp>
        <p:nvSpPr>
          <p:cNvPr id="9" name="TextBox 8">
            <a:extLst>
              <a:ext uri="{FF2B5EF4-FFF2-40B4-BE49-F238E27FC236}">
                <a16:creationId xmlns:a16="http://schemas.microsoft.com/office/drawing/2014/main" id="{B2CABBFE-343B-4CDB-AFE7-1AE11EA633BB}"/>
              </a:ext>
            </a:extLst>
          </p:cNvPr>
          <p:cNvSpPr txBox="1"/>
          <p:nvPr/>
        </p:nvSpPr>
        <p:spPr>
          <a:xfrm>
            <a:off x="502761" y="2195926"/>
            <a:ext cx="7312059"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See the Gospel in the Old Testament</a:t>
            </a:r>
          </a:p>
        </p:txBody>
      </p:sp>
      <p:sp>
        <p:nvSpPr>
          <p:cNvPr id="10" name="TextBox 9">
            <a:extLst>
              <a:ext uri="{FF2B5EF4-FFF2-40B4-BE49-F238E27FC236}">
                <a16:creationId xmlns:a16="http://schemas.microsoft.com/office/drawing/2014/main" id="{34489D14-A0BF-4749-A7EB-84C1A0D71C7C}"/>
              </a:ext>
            </a:extLst>
          </p:cNvPr>
          <p:cNvSpPr txBox="1"/>
          <p:nvPr/>
        </p:nvSpPr>
        <p:spPr>
          <a:xfrm>
            <a:off x="502761" y="2921790"/>
            <a:ext cx="8169899"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Explains who Jesus is – Example to follow</a:t>
            </a:r>
          </a:p>
        </p:txBody>
      </p:sp>
    </p:spTree>
    <p:extLst>
      <p:ext uri="{BB962C8B-B14F-4D97-AF65-F5344CB8AC3E}">
        <p14:creationId xmlns:p14="http://schemas.microsoft.com/office/powerpoint/2010/main" val="3753465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person&#10;&#10;Description automatically generated">
            <a:extLst>
              <a:ext uri="{FF2B5EF4-FFF2-40B4-BE49-F238E27FC236}">
                <a16:creationId xmlns:a16="http://schemas.microsoft.com/office/drawing/2014/main" id="{52F2CEE5-55B6-42F3-BF85-A4F05F3E18A5}"/>
              </a:ext>
            </a:extLst>
          </p:cNvPr>
          <p:cNvPicPr>
            <a:picLocks noChangeAspect="1"/>
          </p:cNvPicPr>
          <p:nvPr/>
        </p:nvPicPr>
        <p:blipFill rotWithShape="1">
          <a:blip r:embed="rId2">
            <a:extLst>
              <a:ext uri="{28A0092B-C50C-407E-A947-70E740481C1C}">
                <a14:useLocalDpi xmlns:a14="http://schemas.microsoft.com/office/drawing/2010/main" val="0"/>
              </a:ext>
            </a:extLst>
          </a:blip>
          <a:srcRect t="17628" b="45050"/>
          <a:stretch/>
        </p:blipFill>
        <p:spPr>
          <a:xfrm>
            <a:off x="-94034" y="0"/>
            <a:ext cx="12380068" cy="6858000"/>
          </a:xfrm>
          <a:prstGeom prst="rect">
            <a:avLst/>
          </a:prstGeom>
        </p:spPr>
      </p:pic>
      <p:sp>
        <p:nvSpPr>
          <p:cNvPr id="6" name="TextBox 5">
            <a:extLst>
              <a:ext uri="{FF2B5EF4-FFF2-40B4-BE49-F238E27FC236}">
                <a16:creationId xmlns:a16="http://schemas.microsoft.com/office/drawing/2014/main" id="{1E64C966-E9FD-4ED8-97EA-352945A6E5CB}"/>
              </a:ext>
            </a:extLst>
          </p:cNvPr>
          <p:cNvSpPr txBox="1"/>
          <p:nvPr/>
        </p:nvSpPr>
        <p:spPr>
          <a:xfrm>
            <a:off x="136187" y="6305996"/>
            <a:ext cx="4541371"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Jean Louis Ernest Meissonier 1838</a:t>
            </a:r>
          </a:p>
        </p:txBody>
      </p:sp>
      <p:sp>
        <p:nvSpPr>
          <p:cNvPr id="9" name="TextBox 8">
            <a:extLst>
              <a:ext uri="{FF2B5EF4-FFF2-40B4-BE49-F238E27FC236}">
                <a16:creationId xmlns:a16="http://schemas.microsoft.com/office/drawing/2014/main" id="{7EC01DF8-CDF2-46EA-8D84-D6D1CEC40870}"/>
              </a:ext>
            </a:extLst>
          </p:cNvPr>
          <p:cNvSpPr txBox="1"/>
          <p:nvPr/>
        </p:nvSpPr>
        <p:spPr>
          <a:xfrm>
            <a:off x="136187" y="152391"/>
            <a:ext cx="74806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The Gospel According to Isaiah</a:t>
            </a:r>
          </a:p>
        </p:txBody>
      </p:sp>
      <p:sp>
        <p:nvSpPr>
          <p:cNvPr id="10" name="TextBox 9">
            <a:extLst>
              <a:ext uri="{FF2B5EF4-FFF2-40B4-BE49-F238E27FC236}">
                <a16:creationId xmlns:a16="http://schemas.microsoft.com/office/drawing/2014/main" id="{38263925-B966-48EB-AC47-BCAEBC4B7A57}"/>
              </a:ext>
            </a:extLst>
          </p:cNvPr>
          <p:cNvSpPr txBox="1"/>
          <p:nvPr/>
        </p:nvSpPr>
        <p:spPr>
          <a:xfrm>
            <a:off x="502762" y="1470062"/>
            <a:ext cx="1806805"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~740 BC</a:t>
            </a:r>
          </a:p>
        </p:txBody>
      </p:sp>
      <p:sp>
        <p:nvSpPr>
          <p:cNvPr id="11" name="TextBox 10">
            <a:extLst>
              <a:ext uri="{FF2B5EF4-FFF2-40B4-BE49-F238E27FC236}">
                <a16:creationId xmlns:a16="http://schemas.microsoft.com/office/drawing/2014/main" id="{4A5A6112-2FAB-491D-A0D5-30DC3AC081E8}"/>
              </a:ext>
            </a:extLst>
          </p:cNvPr>
          <p:cNvSpPr txBox="1"/>
          <p:nvPr/>
        </p:nvSpPr>
        <p:spPr>
          <a:xfrm>
            <a:off x="502762" y="2195926"/>
            <a:ext cx="8226459"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Uzziah/Azariah dies – 2 Kings 15 / 2 </a:t>
            </a:r>
            <a:r>
              <a:rPr lang="en-GB" sz="3600" b="1" dirty="0" err="1">
                <a:solidFill>
                  <a:schemeClr val="bg1"/>
                </a:solidFill>
              </a:rPr>
              <a:t>Chr</a:t>
            </a:r>
            <a:r>
              <a:rPr lang="en-GB" sz="3600" b="1" dirty="0">
                <a:solidFill>
                  <a:schemeClr val="bg1"/>
                </a:solidFill>
              </a:rPr>
              <a:t> 26 </a:t>
            </a:r>
          </a:p>
        </p:txBody>
      </p:sp>
      <p:sp>
        <p:nvSpPr>
          <p:cNvPr id="12" name="TextBox 11">
            <a:extLst>
              <a:ext uri="{FF2B5EF4-FFF2-40B4-BE49-F238E27FC236}">
                <a16:creationId xmlns:a16="http://schemas.microsoft.com/office/drawing/2014/main" id="{4A6585A7-5792-4660-8838-0F01214AC06A}"/>
              </a:ext>
            </a:extLst>
          </p:cNvPr>
          <p:cNvSpPr txBox="1"/>
          <p:nvPr/>
        </p:nvSpPr>
        <p:spPr>
          <a:xfrm>
            <a:off x="502762" y="2921790"/>
            <a:ext cx="8650665"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Widespread idolatry in Judah – 2 Kings 15:4</a:t>
            </a:r>
          </a:p>
        </p:txBody>
      </p:sp>
      <p:sp>
        <p:nvSpPr>
          <p:cNvPr id="13" name="TextBox 12">
            <a:extLst>
              <a:ext uri="{FF2B5EF4-FFF2-40B4-BE49-F238E27FC236}">
                <a16:creationId xmlns:a16="http://schemas.microsoft.com/office/drawing/2014/main" id="{87109F03-6AFE-4E23-A483-F44D4036FA46}"/>
              </a:ext>
            </a:extLst>
          </p:cNvPr>
          <p:cNvSpPr txBox="1"/>
          <p:nvPr/>
        </p:nvSpPr>
        <p:spPr>
          <a:xfrm>
            <a:off x="502763" y="3659707"/>
            <a:ext cx="7557156"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Threat of invasion by Assyria – Isaiah 8</a:t>
            </a:r>
          </a:p>
        </p:txBody>
      </p:sp>
      <p:sp>
        <p:nvSpPr>
          <p:cNvPr id="14" name="TextBox 13">
            <a:extLst>
              <a:ext uri="{FF2B5EF4-FFF2-40B4-BE49-F238E27FC236}">
                <a16:creationId xmlns:a16="http://schemas.microsoft.com/office/drawing/2014/main" id="{B86B6861-A295-4730-8F5D-4687190E9FFC}"/>
              </a:ext>
            </a:extLst>
          </p:cNvPr>
          <p:cNvSpPr txBox="1"/>
          <p:nvPr/>
        </p:nvSpPr>
        <p:spPr>
          <a:xfrm>
            <a:off x="502763" y="4397624"/>
            <a:ext cx="7557156"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Isaiah bring message of exile and hope</a:t>
            </a:r>
          </a:p>
        </p:txBody>
      </p:sp>
    </p:spTree>
    <p:extLst>
      <p:ext uri="{BB962C8B-B14F-4D97-AF65-F5344CB8AC3E}">
        <p14:creationId xmlns:p14="http://schemas.microsoft.com/office/powerpoint/2010/main" val="55968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 4">
            <a:extLst>
              <a:ext uri="{FF2B5EF4-FFF2-40B4-BE49-F238E27FC236}">
                <a16:creationId xmlns:a16="http://schemas.microsoft.com/office/drawing/2014/main" id="{85F513DD-5F40-431B-A96B-9F52DB7837DE}"/>
              </a:ext>
            </a:extLst>
          </p:cNvPr>
          <p:cNvPicPr>
            <a:picLocks noChangeAspect="1"/>
          </p:cNvPicPr>
          <p:nvPr/>
        </p:nvPicPr>
        <p:blipFill rotWithShape="1">
          <a:blip r:embed="rId2">
            <a:extLst>
              <a:ext uri="{28A0092B-C50C-407E-A947-70E740481C1C}">
                <a14:useLocalDpi xmlns:a14="http://schemas.microsoft.com/office/drawing/2010/main" val="0"/>
              </a:ext>
            </a:extLst>
          </a:blip>
          <a:srcRect t="6194" b="30326"/>
          <a:stretch/>
        </p:blipFill>
        <p:spPr>
          <a:xfrm>
            <a:off x="0" y="0"/>
            <a:ext cx="12192000" cy="6858000"/>
          </a:xfrm>
          <a:prstGeom prst="rect">
            <a:avLst/>
          </a:prstGeom>
        </p:spPr>
      </p:pic>
      <p:sp>
        <p:nvSpPr>
          <p:cNvPr id="5" name="TextBox 4" descr=" 5">
            <a:extLst>
              <a:ext uri="{FF2B5EF4-FFF2-40B4-BE49-F238E27FC236}">
                <a16:creationId xmlns:a16="http://schemas.microsoft.com/office/drawing/2014/main" id="{81BBE61D-1EB1-4F16-B134-2C7F9A9EFECC}"/>
              </a:ext>
            </a:extLst>
          </p:cNvPr>
          <p:cNvSpPr txBox="1"/>
          <p:nvPr/>
        </p:nvSpPr>
        <p:spPr>
          <a:xfrm>
            <a:off x="136187" y="6305996"/>
            <a:ext cx="3289683"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Amiens Cathedral ~1230</a:t>
            </a:r>
          </a:p>
        </p:txBody>
      </p:sp>
      <p:sp>
        <p:nvSpPr>
          <p:cNvPr id="6" name="TextBox 5" descr=" 6">
            <a:extLst>
              <a:ext uri="{FF2B5EF4-FFF2-40B4-BE49-F238E27FC236}">
                <a16:creationId xmlns:a16="http://schemas.microsoft.com/office/drawing/2014/main" id="{0864BE93-8717-4B2D-8EE3-7D00A6B8C14C}"/>
              </a:ext>
            </a:extLst>
          </p:cNvPr>
          <p:cNvSpPr txBox="1"/>
          <p:nvPr/>
        </p:nvSpPr>
        <p:spPr>
          <a:xfrm>
            <a:off x="136187" y="152391"/>
            <a:ext cx="74806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Isaiah’s Vision / Isaiah’s Calling</a:t>
            </a:r>
          </a:p>
        </p:txBody>
      </p:sp>
    </p:spTree>
    <p:extLst>
      <p:ext uri="{BB962C8B-B14F-4D97-AF65-F5344CB8AC3E}">
        <p14:creationId xmlns:p14="http://schemas.microsoft.com/office/powerpoint/2010/main" val="52450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 4">
            <a:extLst>
              <a:ext uri="{FF2B5EF4-FFF2-40B4-BE49-F238E27FC236}">
                <a16:creationId xmlns:a16="http://schemas.microsoft.com/office/drawing/2014/main" id="{85F513DD-5F40-431B-A96B-9F52DB7837DE}"/>
              </a:ext>
            </a:extLst>
          </p:cNvPr>
          <p:cNvPicPr>
            <a:picLocks noChangeAspect="1"/>
          </p:cNvPicPr>
          <p:nvPr/>
        </p:nvPicPr>
        <p:blipFill rotWithShape="1">
          <a:blip r:embed="rId2">
            <a:extLst>
              <a:ext uri="{28A0092B-C50C-407E-A947-70E740481C1C}">
                <a14:useLocalDpi xmlns:a14="http://schemas.microsoft.com/office/drawing/2010/main" val="0"/>
              </a:ext>
            </a:extLst>
          </a:blip>
          <a:srcRect t="6194" b="30326"/>
          <a:stretch/>
        </p:blipFill>
        <p:spPr>
          <a:xfrm>
            <a:off x="0" y="0"/>
            <a:ext cx="12192000" cy="6858000"/>
          </a:xfrm>
          <a:prstGeom prst="rect">
            <a:avLst/>
          </a:prstGeom>
        </p:spPr>
      </p:pic>
      <p:sp>
        <p:nvSpPr>
          <p:cNvPr id="5" name="TextBox 4" descr=" 5">
            <a:extLst>
              <a:ext uri="{FF2B5EF4-FFF2-40B4-BE49-F238E27FC236}">
                <a16:creationId xmlns:a16="http://schemas.microsoft.com/office/drawing/2014/main" id="{81BBE61D-1EB1-4F16-B134-2C7F9A9EFECC}"/>
              </a:ext>
            </a:extLst>
          </p:cNvPr>
          <p:cNvSpPr txBox="1"/>
          <p:nvPr/>
        </p:nvSpPr>
        <p:spPr>
          <a:xfrm>
            <a:off x="136187" y="6305996"/>
            <a:ext cx="3289683"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Amiens Cathedral ~1230</a:t>
            </a:r>
          </a:p>
        </p:txBody>
      </p:sp>
      <p:sp>
        <p:nvSpPr>
          <p:cNvPr id="6" name="TextBox 5" descr=" 6">
            <a:extLst>
              <a:ext uri="{FF2B5EF4-FFF2-40B4-BE49-F238E27FC236}">
                <a16:creationId xmlns:a16="http://schemas.microsoft.com/office/drawing/2014/main" id="{0864BE93-8717-4B2D-8EE3-7D00A6B8C14C}"/>
              </a:ext>
            </a:extLst>
          </p:cNvPr>
          <p:cNvSpPr txBox="1"/>
          <p:nvPr/>
        </p:nvSpPr>
        <p:spPr>
          <a:xfrm>
            <a:off x="136187" y="152391"/>
            <a:ext cx="74806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Isaiah’s Vision / Isaiah’s Calling</a:t>
            </a:r>
          </a:p>
        </p:txBody>
      </p:sp>
      <p:sp>
        <p:nvSpPr>
          <p:cNvPr id="7" name="TextBox 6" descr=" 7">
            <a:extLst>
              <a:ext uri="{FF2B5EF4-FFF2-40B4-BE49-F238E27FC236}">
                <a16:creationId xmlns:a16="http://schemas.microsoft.com/office/drawing/2014/main" id="{9425E310-F60E-4E2A-B0A8-CC1FB220B7D2}"/>
              </a:ext>
            </a:extLst>
          </p:cNvPr>
          <p:cNvSpPr txBox="1"/>
          <p:nvPr/>
        </p:nvSpPr>
        <p:spPr>
          <a:xfrm>
            <a:off x="502762" y="1470062"/>
            <a:ext cx="6803011"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In the temple – God on His throne</a:t>
            </a:r>
          </a:p>
        </p:txBody>
      </p:sp>
      <p:sp>
        <p:nvSpPr>
          <p:cNvPr id="8" name="TextBox 7" descr=" 8">
            <a:extLst>
              <a:ext uri="{FF2B5EF4-FFF2-40B4-BE49-F238E27FC236}">
                <a16:creationId xmlns:a16="http://schemas.microsoft.com/office/drawing/2014/main" id="{9CD9219C-7E47-4AE9-A9E0-F661F2AB5D9E}"/>
              </a:ext>
            </a:extLst>
          </p:cNvPr>
          <p:cNvSpPr txBox="1"/>
          <p:nvPr/>
        </p:nvSpPr>
        <p:spPr>
          <a:xfrm>
            <a:off x="502763" y="2195926"/>
            <a:ext cx="5593238"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God’s glory – God’s Holiness</a:t>
            </a:r>
          </a:p>
        </p:txBody>
      </p:sp>
    </p:spTree>
    <p:extLst>
      <p:ext uri="{BB962C8B-B14F-4D97-AF65-F5344CB8AC3E}">
        <p14:creationId xmlns:p14="http://schemas.microsoft.com/office/powerpoint/2010/main" val="3291727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 11">
            <a:extLst>
              <a:ext uri="{FF2B5EF4-FFF2-40B4-BE49-F238E27FC236}">
                <a16:creationId xmlns:a16="http://schemas.microsoft.com/office/drawing/2014/main" id="{C08FDC6A-79B0-4429-AEEB-2EF738F8A46F}"/>
              </a:ext>
            </a:extLst>
          </p:cNvPr>
          <p:cNvPicPr>
            <a:picLocks noChangeAspect="1"/>
          </p:cNvPicPr>
          <p:nvPr/>
        </p:nvPicPr>
        <p:blipFill rotWithShape="1">
          <a:blip r:embed="rId2">
            <a:extLst>
              <a:ext uri="{28A0092B-C50C-407E-A947-70E740481C1C}">
                <a14:useLocalDpi xmlns:a14="http://schemas.microsoft.com/office/drawing/2010/main" val="0"/>
              </a:ext>
            </a:extLst>
          </a:blip>
          <a:srcRect t="9940" b="9940"/>
          <a:stretch/>
        </p:blipFill>
        <p:spPr>
          <a:xfrm>
            <a:off x="0" y="0"/>
            <a:ext cx="12192000" cy="6858000"/>
          </a:xfrm>
          <a:prstGeom prst="rect">
            <a:avLst/>
          </a:prstGeom>
        </p:spPr>
      </p:pic>
      <p:sp>
        <p:nvSpPr>
          <p:cNvPr id="5" name="TextBox 4" descr=" 5">
            <a:extLst>
              <a:ext uri="{FF2B5EF4-FFF2-40B4-BE49-F238E27FC236}">
                <a16:creationId xmlns:a16="http://schemas.microsoft.com/office/drawing/2014/main" id="{81BBE61D-1EB1-4F16-B134-2C7F9A9EFECC}"/>
              </a:ext>
            </a:extLst>
          </p:cNvPr>
          <p:cNvSpPr txBox="1"/>
          <p:nvPr/>
        </p:nvSpPr>
        <p:spPr>
          <a:xfrm>
            <a:off x="136187" y="6305996"/>
            <a:ext cx="3289683"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Amiens Cathedral ~1230</a:t>
            </a:r>
          </a:p>
        </p:txBody>
      </p:sp>
      <p:sp>
        <p:nvSpPr>
          <p:cNvPr id="6" name="TextBox 5" descr=" 6">
            <a:extLst>
              <a:ext uri="{FF2B5EF4-FFF2-40B4-BE49-F238E27FC236}">
                <a16:creationId xmlns:a16="http://schemas.microsoft.com/office/drawing/2014/main" id="{0864BE93-8717-4B2D-8EE3-7D00A6B8C14C}"/>
              </a:ext>
            </a:extLst>
          </p:cNvPr>
          <p:cNvSpPr txBox="1"/>
          <p:nvPr/>
        </p:nvSpPr>
        <p:spPr>
          <a:xfrm>
            <a:off x="136187" y="152391"/>
            <a:ext cx="74806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Isaiah’s Vision / Isaiah’s Calling</a:t>
            </a:r>
          </a:p>
        </p:txBody>
      </p:sp>
    </p:spTree>
    <p:extLst>
      <p:ext uri="{BB962C8B-B14F-4D97-AF65-F5344CB8AC3E}">
        <p14:creationId xmlns:p14="http://schemas.microsoft.com/office/powerpoint/2010/main" val="1320637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 11">
            <a:extLst>
              <a:ext uri="{FF2B5EF4-FFF2-40B4-BE49-F238E27FC236}">
                <a16:creationId xmlns:a16="http://schemas.microsoft.com/office/drawing/2014/main" id="{C08FDC6A-79B0-4429-AEEB-2EF738F8A46F}"/>
              </a:ext>
            </a:extLst>
          </p:cNvPr>
          <p:cNvPicPr>
            <a:picLocks noChangeAspect="1"/>
          </p:cNvPicPr>
          <p:nvPr/>
        </p:nvPicPr>
        <p:blipFill rotWithShape="1">
          <a:blip r:embed="rId2">
            <a:extLst>
              <a:ext uri="{28A0092B-C50C-407E-A947-70E740481C1C}">
                <a14:useLocalDpi xmlns:a14="http://schemas.microsoft.com/office/drawing/2010/main" val="0"/>
              </a:ext>
            </a:extLst>
          </a:blip>
          <a:srcRect t="9940" b="9940"/>
          <a:stretch/>
        </p:blipFill>
        <p:spPr>
          <a:xfrm>
            <a:off x="0" y="0"/>
            <a:ext cx="12192000" cy="6858000"/>
          </a:xfrm>
          <a:prstGeom prst="rect">
            <a:avLst/>
          </a:prstGeom>
        </p:spPr>
      </p:pic>
      <p:sp>
        <p:nvSpPr>
          <p:cNvPr id="5" name="TextBox 4" descr=" 5">
            <a:extLst>
              <a:ext uri="{FF2B5EF4-FFF2-40B4-BE49-F238E27FC236}">
                <a16:creationId xmlns:a16="http://schemas.microsoft.com/office/drawing/2014/main" id="{81BBE61D-1EB1-4F16-B134-2C7F9A9EFECC}"/>
              </a:ext>
            </a:extLst>
          </p:cNvPr>
          <p:cNvSpPr txBox="1"/>
          <p:nvPr/>
        </p:nvSpPr>
        <p:spPr>
          <a:xfrm>
            <a:off x="136187" y="6305996"/>
            <a:ext cx="3289683" cy="461665"/>
          </a:xfrm>
          <a:prstGeom prst="rect">
            <a:avLst/>
          </a:prstGeom>
          <a:solidFill>
            <a:schemeClr val="accent6">
              <a:lumMod val="75000"/>
            </a:schemeClr>
          </a:solidFill>
        </p:spPr>
        <p:txBody>
          <a:bodyPr wrap="none" rtlCol="0" anchor="ctr">
            <a:spAutoFit/>
          </a:bodyPr>
          <a:lstStyle/>
          <a:p>
            <a:r>
              <a:rPr lang="en-GB" sz="2400" b="1" dirty="0">
                <a:solidFill>
                  <a:schemeClr val="bg1"/>
                </a:solidFill>
              </a:rPr>
              <a:t>Amiens Cathedral ~1230</a:t>
            </a:r>
          </a:p>
        </p:txBody>
      </p:sp>
      <p:sp>
        <p:nvSpPr>
          <p:cNvPr id="6" name="TextBox 5" descr=" 6">
            <a:extLst>
              <a:ext uri="{FF2B5EF4-FFF2-40B4-BE49-F238E27FC236}">
                <a16:creationId xmlns:a16="http://schemas.microsoft.com/office/drawing/2014/main" id="{0864BE93-8717-4B2D-8EE3-7D00A6B8C14C}"/>
              </a:ext>
            </a:extLst>
          </p:cNvPr>
          <p:cNvSpPr txBox="1"/>
          <p:nvPr/>
        </p:nvSpPr>
        <p:spPr>
          <a:xfrm>
            <a:off x="136187" y="152391"/>
            <a:ext cx="7480671" cy="769441"/>
          </a:xfrm>
          <a:prstGeom prst="rect">
            <a:avLst/>
          </a:prstGeom>
          <a:solidFill>
            <a:schemeClr val="accent6">
              <a:lumMod val="75000"/>
            </a:schemeClr>
          </a:solidFill>
        </p:spPr>
        <p:txBody>
          <a:bodyPr wrap="square" rtlCol="0" anchor="t">
            <a:spAutoFit/>
          </a:bodyPr>
          <a:lstStyle/>
          <a:p>
            <a:r>
              <a:rPr lang="en-GB" sz="4400" b="1" dirty="0">
                <a:solidFill>
                  <a:schemeClr val="bg1"/>
                </a:solidFill>
              </a:rPr>
              <a:t>Isaiah’s Vision / Isaiah’s Calling</a:t>
            </a:r>
          </a:p>
        </p:txBody>
      </p:sp>
      <p:sp>
        <p:nvSpPr>
          <p:cNvPr id="7" name="TextBox 6" descr=" 9">
            <a:extLst>
              <a:ext uri="{FF2B5EF4-FFF2-40B4-BE49-F238E27FC236}">
                <a16:creationId xmlns:a16="http://schemas.microsoft.com/office/drawing/2014/main" id="{97A5E93B-80D7-43B6-B5BF-6B2031D403B2}"/>
              </a:ext>
            </a:extLst>
          </p:cNvPr>
          <p:cNvSpPr txBox="1"/>
          <p:nvPr/>
        </p:nvSpPr>
        <p:spPr>
          <a:xfrm>
            <a:off x="502762" y="1233873"/>
            <a:ext cx="9074871"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Fearful holiness – Exposes sin – Makes us Holy </a:t>
            </a:r>
          </a:p>
        </p:txBody>
      </p:sp>
      <p:sp>
        <p:nvSpPr>
          <p:cNvPr id="8" name="TextBox 7" descr=" 10">
            <a:extLst>
              <a:ext uri="{FF2B5EF4-FFF2-40B4-BE49-F238E27FC236}">
                <a16:creationId xmlns:a16="http://schemas.microsoft.com/office/drawing/2014/main" id="{8D6F88EE-86E9-4288-8F75-7D24B22BEC93}"/>
              </a:ext>
            </a:extLst>
          </p:cNvPr>
          <p:cNvSpPr txBox="1"/>
          <p:nvPr/>
        </p:nvSpPr>
        <p:spPr>
          <a:xfrm>
            <a:off x="502762" y="1944474"/>
            <a:ext cx="8612957"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Fire consumes – Fire refines – Malachi 3:2-3</a:t>
            </a:r>
          </a:p>
        </p:txBody>
      </p:sp>
      <p:sp>
        <p:nvSpPr>
          <p:cNvPr id="9" name="TextBox 8" descr=" 12">
            <a:extLst>
              <a:ext uri="{FF2B5EF4-FFF2-40B4-BE49-F238E27FC236}">
                <a16:creationId xmlns:a16="http://schemas.microsoft.com/office/drawing/2014/main" id="{E1EF8B8B-DF2E-41CE-931E-18051B4150E6}"/>
              </a:ext>
            </a:extLst>
          </p:cNvPr>
          <p:cNvSpPr txBox="1"/>
          <p:nvPr/>
        </p:nvSpPr>
        <p:spPr>
          <a:xfrm>
            <a:off x="502762" y="2654059"/>
            <a:ext cx="7340339"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Isaiah’s sin – Personal and Communal</a:t>
            </a:r>
          </a:p>
        </p:txBody>
      </p:sp>
      <p:sp>
        <p:nvSpPr>
          <p:cNvPr id="10" name="TextBox 9" descr=" 13">
            <a:extLst>
              <a:ext uri="{FF2B5EF4-FFF2-40B4-BE49-F238E27FC236}">
                <a16:creationId xmlns:a16="http://schemas.microsoft.com/office/drawing/2014/main" id="{71E0ACB3-B2E7-4C25-8A89-32D195B11557}"/>
              </a:ext>
            </a:extLst>
          </p:cNvPr>
          <p:cNvSpPr txBox="1"/>
          <p:nvPr/>
        </p:nvSpPr>
        <p:spPr>
          <a:xfrm>
            <a:off x="502762" y="3368770"/>
            <a:ext cx="10969659" cy="646331"/>
          </a:xfrm>
          <a:prstGeom prst="rect">
            <a:avLst/>
          </a:prstGeom>
          <a:solidFill>
            <a:schemeClr val="accent6">
              <a:lumMod val="75000"/>
            </a:schemeClr>
          </a:solidFill>
        </p:spPr>
        <p:txBody>
          <a:bodyPr wrap="square" rtlCol="0" anchor="t">
            <a:spAutoFit/>
          </a:bodyPr>
          <a:lstStyle/>
          <a:p>
            <a:r>
              <a:rPr lang="en-GB" sz="3600" b="1" dirty="0">
                <a:solidFill>
                  <a:schemeClr val="bg1"/>
                </a:solidFill>
              </a:rPr>
              <a:t>Cleansed by God’s grace through atonement – Lev. 16:12</a:t>
            </a:r>
          </a:p>
        </p:txBody>
      </p:sp>
    </p:spTree>
    <p:extLst>
      <p:ext uri="{BB962C8B-B14F-4D97-AF65-F5344CB8AC3E}">
        <p14:creationId xmlns:p14="http://schemas.microsoft.com/office/powerpoint/2010/main" val="2339418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578</Words>
  <Application>Microsoft Office PowerPoint</Application>
  <PresentationFormat>Widescreen</PresentationFormat>
  <Paragraphs>82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Dyson</dc:creator>
  <cp:lastModifiedBy>A Howe</cp:lastModifiedBy>
  <cp:revision>2</cp:revision>
  <dcterms:created xsi:type="dcterms:W3CDTF">2022-01-27T20:44:59Z</dcterms:created>
  <dcterms:modified xsi:type="dcterms:W3CDTF">2022-01-29T08:41:21Z</dcterms:modified>
</cp:coreProperties>
</file>