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83" r:id="rId2"/>
    <p:sldId id="287" r:id="rId3"/>
    <p:sldId id="288" r:id="rId4"/>
    <p:sldId id="289" r:id="rId5"/>
    <p:sldId id="290" r:id="rId6"/>
    <p:sldId id="302" r:id="rId7"/>
    <p:sldId id="303" r:id="rId8"/>
    <p:sldId id="299" r:id="rId9"/>
    <p:sldId id="297" r:id="rId10"/>
    <p:sldId id="304" r:id="rId11"/>
    <p:sldId id="291" r:id="rId12"/>
    <p:sldId id="293" r:id="rId13"/>
    <p:sldId id="307" r:id="rId14"/>
    <p:sldId id="296" r:id="rId15"/>
    <p:sldId id="300" r:id="rId16"/>
    <p:sldId id="29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00CC66"/>
    <a:srgbClr val="99CC00"/>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351" autoAdjust="0"/>
  </p:normalViewPr>
  <p:slideViewPr>
    <p:cSldViewPr snapToGrid="0">
      <p:cViewPr varScale="1">
        <p:scale>
          <a:sx n="63" d="100"/>
          <a:sy n="63" d="100"/>
        </p:scale>
        <p:origin x="52" y="328"/>
      </p:cViewPr>
      <p:guideLst/>
    </p:cSldViewPr>
  </p:slideViewPr>
  <p:outlineViewPr>
    <p:cViewPr>
      <p:scale>
        <a:sx n="33" d="100"/>
        <a:sy n="33" d="100"/>
      </p:scale>
      <p:origin x="0" y="-7476"/>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58499-3F84-4A65-842E-2E508EBDDA42}" type="datetimeFigureOut">
              <a:rPr lang="en-GB" smtClean="0"/>
              <a:t>30/03/2025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ECBE1-0C04-42BA-9382-08B30F1E2E7A}" type="slidenum">
              <a:rPr lang="en-GB" smtClean="0"/>
              <a:t>‹#›</a:t>
            </a:fld>
            <a:endParaRPr lang="en-GB"/>
          </a:p>
        </p:txBody>
      </p:sp>
    </p:spTree>
    <p:extLst>
      <p:ext uri="{BB962C8B-B14F-4D97-AF65-F5344CB8AC3E}">
        <p14:creationId xmlns:p14="http://schemas.microsoft.com/office/powerpoint/2010/main" val="3859331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Mothering_Sunday"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Mothering Sunday in the UK was not originally a day to honour mothers, but it began as a medieval custom, on the 4th Sunday in Lent, when people who had moved away from their home town returned to their ‘mother’ church, where they had been baptized. At that time it wasn't uncommon for children to leave home to work when they were as young as 10 years old, so this was an opportunity for families to meet up again.</a:t>
            </a:r>
          </a:p>
          <a:p>
            <a:r>
              <a:rPr lang="en-GB" sz="1200" b="0" u="none" strike="noStrike" kern="1200" dirty="0">
                <a:solidFill>
                  <a:schemeClr val="tx1"/>
                </a:solidFill>
                <a:effectLst/>
                <a:latin typeface="+mn-lt"/>
                <a:ea typeface="+mn-ea"/>
                <a:cs typeface="+mn-cs"/>
                <a:hlinkClick r:id="rId3"/>
              </a:rPr>
              <a:t>. </a:t>
            </a:r>
            <a:r>
              <a:rPr lang="en-GB" sz="1200" kern="1200" dirty="0">
                <a:solidFill>
                  <a:schemeClr val="tx1"/>
                </a:solidFill>
                <a:effectLst/>
                <a:latin typeface="+mn-lt"/>
                <a:ea typeface="+mn-ea"/>
                <a:cs typeface="+mn-cs"/>
              </a:rPr>
              <a:t>In the US, Mother's Day is celebrated on the second Sunday of May. It began when a woman called Anna Jarvis held a small memorial service for her own mother on 12 May 1907. Soon after, most of America was observing it and in 1914, the US president made it a national holiday .By 1920 Anna became angry at how companies were using the holiday as a way to make money off people by buying gifts, and even campaigned against the government to remove it from the calendar.</a:t>
            </a:r>
            <a:endParaRPr lang="en-GB" dirty="0"/>
          </a:p>
        </p:txBody>
      </p:sp>
      <p:sp>
        <p:nvSpPr>
          <p:cNvPr id="4" name="Slide Number Placeholder 3"/>
          <p:cNvSpPr>
            <a:spLocks noGrp="1"/>
          </p:cNvSpPr>
          <p:nvPr>
            <p:ph type="sldNum" sz="quarter" idx="5"/>
          </p:nvPr>
        </p:nvSpPr>
        <p:spPr/>
        <p:txBody>
          <a:bodyPr/>
          <a:lstStyle/>
          <a:p>
            <a:fld id="{BEEECBE1-0C04-42BA-9382-08B30F1E2E7A}" type="slidenum">
              <a:rPr lang="en-GB" smtClean="0"/>
              <a:t>1</a:t>
            </a:fld>
            <a:endParaRPr lang="en-GB"/>
          </a:p>
        </p:txBody>
      </p:sp>
    </p:spTree>
    <p:extLst>
      <p:ext uri="{BB962C8B-B14F-4D97-AF65-F5344CB8AC3E}">
        <p14:creationId xmlns:p14="http://schemas.microsoft.com/office/powerpoint/2010/main" val="1653908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J had long been resentful of the society that deplored idleness and viewed poverty as a social crime and yet at the same time put paid work out of reach of all respectable women</a:t>
            </a:r>
            <a:endParaRPr lang="en-GB" dirty="0"/>
          </a:p>
        </p:txBody>
      </p:sp>
      <p:sp>
        <p:nvSpPr>
          <p:cNvPr id="4" name="Slide Number Placeholder 3"/>
          <p:cNvSpPr>
            <a:spLocks noGrp="1"/>
          </p:cNvSpPr>
          <p:nvPr>
            <p:ph type="sldNum" sz="quarter" idx="5"/>
          </p:nvPr>
        </p:nvSpPr>
        <p:spPr/>
        <p:txBody>
          <a:bodyPr/>
          <a:lstStyle/>
          <a:p>
            <a:fld id="{BEEECBE1-0C04-42BA-9382-08B30F1E2E7A}" type="slidenum">
              <a:rPr lang="en-GB" smtClean="0"/>
              <a:t>11</a:t>
            </a:fld>
            <a:endParaRPr lang="en-GB"/>
          </a:p>
        </p:txBody>
      </p:sp>
    </p:spTree>
    <p:extLst>
      <p:ext uri="{BB962C8B-B14F-4D97-AF65-F5344CB8AC3E}">
        <p14:creationId xmlns:p14="http://schemas.microsoft.com/office/powerpoint/2010/main" val="1354103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was a huge ask as it pitted poor females against rich and powerful men. She risked being reviled and shunned by those of privilege. She agonized but when she spoke to her husband, George the Anglican vicar and scholar he said, ‘go and the lord go with you. He supported her campaigns and went out on the street with her. </a:t>
            </a:r>
          </a:p>
          <a:p>
            <a:endParaRPr lang="en-GB" dirty="0"/>
          </a:p>
        </p:txBody>
      </p:sp>
      <p:sp>
        <p:nvSpPr>
          <p:cNvPr id="4" name="Slide Number Placeholder 3"/>
          <p:cNvSpPr>
            <a:spLocks noGrp="1"/>
          </p:cNvSpPr>
          <p:nvPr>
            <p:ph type="sldNum" sz="quarter" idx="5"/>
          </p:nvPr>
        </p:nvSpPr>
        <p:spPr/>
        <p:txBody>
          <a:bodyPr/>
          <a:lstStyle/>
          <a:p>
            <a:fld id="{BEEECBE1-0C04-42BA-9382-08B30F1E2E7A}" type="slidenum">
              <a:rPr lang="en-GB" smtClean="0"/>
              <a:t>12</a:t>
            </a:fld>
            <a:endParaRPr lang="en-GB"/>
          </a:p>
        </p:txBody>
      </p:sp>
    </p:spTree>
    <p:extLst>
      <p:ext uri="{BB962C8B-B14F-4D97-AF65-F5344CB8AC3E}">
        <p14:creationId xmlns:p14="http://schemas.microsoft.com/office/powerpoint/2010/main" val="14517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Motherhood may be thought of in an idealized kind of way. Mother the one who sacrifices themselves for her children. The one who encouraged you, looked after you when you were ill, who fought for you etc. it can evoke many contradictory thoughts and feelings, including sadness if your mother is no longer with you or if you felt let down, neglected or rejected by your mother. Or if you wanted children but for whatever reason never had any or you have suffered the death of a child or are estranged from a child. It may conjure up feelings of anxiety, fear, worry, frustration guilt, sadness  as well as hope, pride, joy and satisfaction.</a:t>
            </a:r>
          </a:p>
          <a:p>
            <a:endParaRPr lang="en-GB" dirty="0"/>
          </a:p>
        </p:txBody>
      </p:sp>
      <p:sp>
        <p:nvSpPr>
          <p:cNvPr id="4" name="Slide Number Placeholder 3"/>
          <p:cNvSpPr>
            <a:spLocks noGrp="1"/>
          </p:cNvSpPr>
          <p:nvPr>
            <p:ph type="sldNum" sz="quarter" idx="5"/>
          </p:nvPr>
        </p:nvSpPr>
        <p:spPr/>
        <p:txBody>
          <a:bodyPr/>
          <a:lstStyle/>
          <a:p>
            <a:fld id="{BEEECBE1-0C04-42BA-9382-08B30F1E2E7A}" type="slidenum">
              <a:rPr lang="en-GB" smtClean="0"/>
              <a:t>2</a:t>
            </a:fld>
            <a:endParaRPr lang="en-GB"/>
          </a:p>
        </p:txBody>
      </p:sp>
    </p:spTree>
    <p:extLst>
      <p:ext uri="{BB962C8B-B14F-4D97-AF65-F5344CB8AC3E}">
        <p14:creationId xmlns:p14="http://schemas.microsoft.com/office/powerpoint/2010/main" val="3316326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men and women were</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created to be in partnership</a:t>
            </a:r>
            <a:r>
              <a:rPr lang="en-GB" sz="1200" kern="1200" dirty="0">
                <a:solidFill>
                  <a:schemeClr val="tx1"/>
                </a:solidFill>
                <a:effectLst/>
                <a:latin typeface="+mn-lt"/>
                <a:ea typeface="+mn-ea"/>
                <a:cs typeface="+mn-cs"/>
              </a:rPr>
              <a:t>, they have the same source, both are created to increase in number and to care for and develop the creation. </a:t>
            </a:r>
          </a:p>
          <a:p>
            <a:r>
              <a:rPr lang="en-GB" sz="1200" b="1" i="1" kern="1200" dirty="0">
                <a:solidFill>
                  <a:schemeClr val="tx1"/>
                </a:solidFill>
                <a:effectLst/>
                <a:latin typeface="+mn-lt"/>
                <a:ea typeface="+mn-ea"/>
                <a:cs typeface="+mn-cs"/>
              </a:rPr>
              <a:t>The FALL</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consequences of</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sin and brokenness</a:t>
            </a:r>
            <a:r>
              <a:rPr lang="en-GB" sz="1200" kern="1200" dirty="0">
                <a:solidFill>
                  <a:schemeClr val="tx1"/>
                </a:solidFill>
                <a:effectLst/>
                <a:latin typeface="+mn-lt"/>
                <a:ea typeface="+mn-ea"/>
                <a:cs typeface="+mn-cs"/>
              </a:rPr>
              <a:t> impacted all aspects of their lives including their relationship with God, the relationships of men &amp; women, young &amp; old, relationship to the creation.  More specifically, we see challenges in sustaining a living from the ground, giving birth will be painful and there will be power struggles between women and men, but with men being able to wield more power, which has come to be known as ‘patriarchy’. It was </a:t>
            </a:r>
            <a:r>
              <a:rPr lang="en-GB" sz="1200" b="1" kern="1200" dirty="0">
                <a:solidFill>
                  <a:schemeClr val="tx1"/>
                </a:solidFill>
                <a:effectLst/>
                <a:latin typeface="+mn-lt"/>
                <a:ea typeface="+mn-ea"/>
                <a:cs typeface="+mn-cs"/>
              </a:rPr>
              <a:t>so cataclysmic, we have to understand what the scripture says about women and men in the context of the struggle between brokenness and redemption.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BEEECBE1-0C04-42BA-9382-08B30F1E2E7A}" type="slidenum">
              <a:rPr lang="en-GB" smtClean="0"/>
              <a:t>3</a:t>
            </a:fld>
            <a:endParaRPr lang="en-GB"/>
          </a:p>
        </p:txBody>
      </p:sp>
    </p:spTree>
    <p:extLst>
      <p:ext uri="{BB962C8B-B14F-4D97-AF65-F5344CB8AC3E}">
        <p14:creationId xmlns:p14="http://schemas.microsoft.com/office/powerpoint/2010/main" val="2514301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she is in business, she buys fields for planting and vineyards, making a profit, hard working, she is responsible, her children and husband praise her. This one example of a faithful woman. How did we get from Proverbs 31to the so called ‘traditional view of womanhood’ in which a woman’s </a:t>
            </a:r>
            <a:r>
              <a:rPr lang="en-GB" sz="1200" kern="1200" dirty="0">
                <a:solidFill>
                  <a:schemeClr val="tx1"/>
                </a:solidFill>
                <a:effectLst/>
                <a:latin typeface="+mn-lt"/>
                <a:ea typeface="+mn-ea"/>
                <a:cs typeface="+mn-cs"/>
              </a:rPr>
              <a:t>ultimate calling and destiny is to be devoted to being a mother and caring for her children.  Implicitly, it seems to say, whatever else you may do, you aren’t complete or fully woman unless you have children. To understand we need to go back a few centuries.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EEECBE1-0C04-42BA-9382-08B30F1E2E7A}" type="slidenum">
              <a:rPr lang="en-GB" smtClean="0"/>
              <a:t>4</a:t>
            </a:fld>
            <a:endParaRPr lang="en-GB"/>
          </a:p>
        </p:txBody>
      </p:sp>
    </p:spTree>
    <p:extLst>
      <p:ext uri="{BB962C8B-B14F-4D97-AF65-F5344CB8AC3E}">
        <p14:creationId xmlns:p14="http://schemas.microsoft.com/office/powerpoint/2010/main" val="3968863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Women were part of communities. Men still had more power, but it intersects with class issues.  Changes happened socially and culturally including the </a:t>
            </a:r>
            <a:r>
              <a:rPr lang="en-GB" sz="1200" kern="1200" dirty="0">
                <a:solidFill>
                  <a:schemeClr val="tx1"/>
                </a:solidFill>
                <a:effectLst/>
                <a:latin typeface="+mn-lt"/>
                <a:ea typeface="+mn-ea"/>
                <a:cs typeface="+mn-cs"/>
              </a:rPr>
              <a:t>enclosure act and the rise of factories, things changed and production became separate from the place you lived as many more lived in cities.  </a:t>
            </a:r>
          </a:p>
          <a:p>
            <a:endParaRPr lang="en-GB" dirty="0"/>
          </a:p>
        </p:txBody>
      </p:sp>
      <p:sp>
        <p:nvSpPr>
          <p:cNvPr id="4" name="Slide Number Placeholder 3"/>
          <p:cNvSpPr>
            <a:spLocks noGrp="1"/>
          </p:cNvSpPr>
          <p:nvPr>
            <p:ph type="sldNum" sz="quarter" idx="5"/>
          </p:nvPr>
        </p:nvSpPr>
        <p:spPr/>
        <p:txBody>
          <a:bodyPr/>
          <a:lstStyle/>
          <a:p>
            <a:fld id="{BEEECBE1-0C04-42BA-9382-08B30F1E2E7A}" type="slidenum">
              <a:rPr lang="en-GB" smtClean="0"/>
              <a:t>5</a:t>
            </a:fld>
            <a:endParaRPr lang="en-GB"/>
          </a:p>
        </p:txBody>
      </p:sp>
    </p:spTree>
    <p:extLst>
      <p:ext uri="{BB962C8B-B14F-4D97-AF65-F5344CB8AC3E}">
        <p14:creationId xmlns:p14="http://schemas.microsoft.com/office/powerpoint/2010/main" val="518308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changes in 19</a:t>
            </a:r>
            <a:r>
              <a:rPr lang="en-GB" baseline="30000" dirty="0"/>
              <a:t>th</a:t>
            </a:r>
            <a:r>
              <a:rPr lang="en-GB" dirty="0"/>
              <a:t> with expansion of the British empire, rise of poverty in cities, and the spread of Evangelicalism &amp; the rise of philanthropy and charitable institutions.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What emerged in the 19</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century was the ‘</a:t>
            </a:r>
            <a:r>
              <a:rPr lang="en-GB" sz="1200" b="1" kern="1200" dirty="0">
                <a:solidFill>
                  <a:schemeClr val="tx1"/>
                </a:solidFill>
                <a:effectLst/>
                <a:latin typeface="+mn-lt"/>
                <a:ea typeface="+mn-ea"/>
                <a:cs typeface="+mn-cs"/>
              </a:rPr>
              <a:t>separate spheres’</a:t>
            </a:r>
            <a:r>
              <a:rPr lang="en-GB" sz="1200" kern="1200" dirty="0">
                <a:solidFill>
                  <a:schemeClr val="tx1"/>
                </a:solidFill>
                <a:effectLst/>
                <a:latin typeface="+mn-lt"/>
                <a:ea typeface="+mn-ea"/>
                <a:cs typeface="+mn-cs"/>
              </a:rPr>
              <a:t> doctrine, which coincided with the increasing separation of work and home with more people moving into cities, working for wages, so in Marxist terms, production was separated from reproduction. </a:t>
            </a:r>
          </a:p>
          <a:p>
            <a:endParaRPr lang="en-GB" dirty="0"/>
          </a:p>
        </p:txBody>
      </p:sp>
      <p:sp>
        <p:nvSpPr>
          <p:cNvPr id="4" name="Slide Number Placeholder 3"/>
          <p:cNvSpPr>
            <a:spLocks noGrp="1"/>
          </p:cNvSpPr>
          <p:nvPr>
            <p:ph type="sldNum" sz="quarter" idx="5"/>
          </p:nvPr>
        </p:nvSpPr>
        <p:spPr/>
        <p:txBody>
          <a:bodyPr/>
          <a:lstStyle/>
          <a:p>
            <a:fld id="{BEEECBE1-0C04-42BA-9382-08B30F1E2E7A}" type="slidenum">
              <a:rPr lang="en-GB" smtClean="0"/>
              <a:t>7</a:t>
            </a:fld>
            <a:endParaRPr lang="en-GB"/>
          </a:p>
        </p:txBody>
      </p:sp>
    </p:spTree>
    <p:extLst>
      <p:ext uri="{BB962C8B-B14F-4D97-AF65-F5344CB8AC3E}">
        <p14:creationId xmlns:p14="http://schemas.microsoft.com/office/powerpoint/2010/main" val="103174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True Womanhood  19</a:t>
            </a:r>
            <a:r>
              <a:rPr lang="en-GB" sz="1200" b="1" kern="1200" baseline="30000" dirty="0">
                <a:solidFill>
                  <a:schemeClr val="tx1"/>
                </a:solidFill>
                <a:effectLst/>
                <a:latin typeface="+mn-lt"/>
                <a:ea typeface="+mn-ea"/>
                <a:cs typeface="+mn-cs"/>
              </a:rPr>
              <a:t>th</a:t>
            </a:r>
            <a:r>
              <a:rPr lang="en-GB" sz="1200" b="1" kern="1200" dirty="0">
                <a:solidFill>
                  <a:schemeClr val="tx1"/>
                </a:solidFill>
                <a:effectLst/>
                <a:latin typeface="+mn-lt"/>
                <a:ea typeface="+mn-ea"/>
                <a:cs typeface="+mn-cs"/>
              </a:rPr>
              <a:t> century</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Men</a:t>
            </a:r>
            <a:r>
              <a:rPr lang="en-GB" sz="1200" kern="1200" dirty="0">
                <a:solidFill>
                  <a:schemeClr val="tx1"/>
                </a:solidFill>
                <a:effectLst/>
                <a:latin typeface="+mn-lt"/>
                <a:ea typeface="+mn-ea"/>
                <a:cs typeface="+mn-cs"/>
              </a:rPr>
              <a:t> were to live in the public realm of business, finance, government, cultural affairs </a:t>
            </a:r>
            <a:r>
              <a:rPr lang="en-GB" sz="1200" b="1" kern="1200" dirty="0">
                <a:solidFill>
                  <a:schemeClr val="tx1"/>
                </a:solidFill>
                <a:effectLst/>
                <a:latin typeface="+mn-lt"/>
                <a:ea typeface="+mn-ea"/>
                <a:cs typeface="+mn-cs"/>
              </a:rPr>
              <a:t>Women </a:t>
            </a:r>
            <a:r>
              <a:rPr lang="en-GB" sz="1200" kern="1200" dirty="0">
                <a:solidFill>
                  <a:schemeClr val="tx1"/>
                </a:solidFill>
                <a:effectLst/>
                <a:latin typeface="+mn-lt"/>
                <a:ea typeface="+mn-ea"/>
                <a:cs typeface="+mn-cs"/>
              </a:rPr>
              <a:t>were meant for the private sphere of hearth and home. The Victorian Angel in the House, the ideal woman would be at home with her children nurturing them. Women morally superior to men.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 it wasn’t just a way of dividing up work responsibilities, the </a:t>
            </a:r>
            <a:r>
              <a:rPr lang="en-GB" sz="1200" b="1" kern="1200" dirty="0">
                <a:solidFill>
                  <a:schemeClr val="tx1"/>
                </a:solidFill>
                <a:effectLst/>
                <a:latin typeface="+mn-lt"/>
                <a:ea typeface="+mn-ea"/>
                <a:cs typeface="+mn-cs"/>
              </a:rPr>
              <a:t>‘Cult of the True</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Woman’</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as mother</a:t>
            </a:r>
            <a:r>
              <a:rPr lang="en-GB" sz="1200" kern="1200" dirty="0">
                <a:solidFill>
                  <a:schemeClr val="tx1"/>
                </a:solidFill>
                <a:effectLst/>
                <a:latin typeface="+mn-lt"/>
                <a:ea typeface="+mn-ea"/>
                <a:cs typeface="+mn-cs"/>
              </a:rPr>
              <a:t> was elevated as the true destiny and ideal of woman.</a:t>
            </a:r>
            <a:r>
              <a:rPr lang="en-GB" sz="1200" b="1" kern="1200" dirty="0">
                <a:solidFill>
                  <a:schemeClr val="tx1"/>
                </a:solidFill>
                <a:effectLst/>
                <a:latin typeface="+mn-lt"/>
                <a:ea typeface="+mn-ea"/>
                <a:cs typeface="+mn-cs"/>
              </a:rPr>
              <a:t> THE TENSION FOR WOMEN </a:t>
            </a:r>
            <a:r>
              <a:rPr lang="en-GB" sz="1200" kern="1200" dirty="0">
                <a:solidFill>
                  <a:schemeClr val="tx1"/>
                </a:solidFill>
                <a:effectLst/>
                <a:latin typeface="+mn-lt"/>
                <a:ea typeface="+mn-ea"/>
                <a:cs typeface="+mn-cs"/>
              </a:rPr>
              <a:t> Evangelicalism had a profound influence on the 19</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so the call to be actively transforming the world for good, dealing with injustice, poverty, education also impacted women and undermined the restriction of women to the private sphere. One famous example </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BEEECBE1-0C04-42BA-9382-08B30F1E2E7A}" type="slidenum">
              <a:rPr lang="en-GB" smtClean="0"/>
              <a:t>8</a:t>
            </a:fld>
            <a:endParaRPr lang="en-GB"/>
          </a:p>
        </p:txBody>
      </p:sp>
    </p:spTree>
    <p:extLst>
      <p:ext uri="{BB962C8B-B14F-4D97-AF65-F5344CB8AC3E}">
        <p14:creationId xmlns:p14="http://schemas.microsoft.com/office/powerpoint/2010/main" val="2282143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She clearly came from a privileged background.  </a:t>
            </a:r>
          </a:p>
        </p:txBody>
      </p:sp>
      <p:sp>
        <p:nvSpPr>
          <p:cNvPr id="4" name="Slide Number Placeholder 3"/>
          <p:cNvSpPr>
            <a:spLocks noGrp="1"/>
          </p:cNvSpPr>
          <p:nvPr>
            <p:ph type="sldNum" sz="quarter" idx="5"/>
          </p:nvPr>
        </p:nvSpPr>
        <p:spPr/>
        <p:txBody>
          <a:bodyPr/>
          <a:lstStyle/>
          <a:p>
            <a:fld id="{BEEECBE1-0C04-42BA-9382-08B30F1E2E7A}" type="slidenum">
              <a:rPr lang="en-GB" smtClean="0"/>
              <a:t>9</a:t>
            </a:fld>
            <a:endParaRPr lang="en-GB"/>
          </a:p>
        </p:txBody>
      </p:sp>
    </p:spTree>
    <p:extLst>
      <p:ext uri="{BB962C8B-B14F-4D97-AF65-F5344CB8AC3E}">
        <p14:creationId xmlns:p14="http://schemas.microsoft.com/office/powerpoint/2010/main" val="1553933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was a shock when she moved to Oxford with her husband &amp; found that her views were ignored. She experienced first hand male hostility. The Oxford intellectuals were sceptics, refused to engage.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She was aware of how women suffered at the hands of men, while they just washed their hands of it.  shunned the ‘lady bountiful’ approach of small acts of mercy to the poor </a:t>
            </a:r>
          </a:p>
          <a:p>
            <a:endParaRPr lang="en-GB" dirty="0"/>
          </a:p>
        </p:txBody>
      </p:sp>
      <p:sp>
        <p:nvSpPr>
          <p:cNvPr id="4" name="Slide Number Placeholder 3"/>
          <p:cNvSpPr>
            <a:spLocks noGrp="1"/>
          </p:cNvSpPr>
          <p:nvPr>
            <p:ph type="sldNum" sz="quarter" idx="5"/>
          </p:nvPr>
        </p:nvSpPr>
        <p:spPr/>
        <p:txBody>
          <a:bodyPr/>
          <a:lstStyle/>
          <a:p>
            <a:fld id="{BEEECBE1-0C04-42BA-9382-08B30F1E2E7A}" type="slidenum">
              <a:rPr lang="en-GB" smtClean="0"/>
              <a:t>10</a:t>
            </a:fld>
            <a:endParaRPr lang="en-GB"/>
          </a:p>
        </p:txBody>
      </p:sp>
    </p:spTree>
    <p:extLst>
      <p:ext uri="{BB962C8B-B14F-4D97-AF65-F5344CB8AC3E}">
        <p14:creationId xmlns:p14="http://schemas.microsoft.com/office/powerpoint/2010/main" val="3609631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41D67-F71B-05CB-764A-9DFDFFCC5DB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52A4CA1-CD71-9092-E5EB-4897837FF2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2843C65-E9A6-7AEA-F5F4-918B507B979C}"/>
              </a:ext>
            </a:extLst>
          </p:cNvPr>
          <p:cNvSpPr>
            <a:spLocks noGrp="1"/>
          </p:cNvSpPr>
          <p:nvPr>
            <p:ph type="dt" sz="half" idx="10"/>
          </p:nvPr>
        </p:nvSpPr>
        <p:spPr/>
        <p:txBody>
          <a:bodyPr/>
          <a:lstStyle/>
          <a:p>
            <a:fld id="{CDBF15F3-7E46-7C4C-BA42-760304265D57}" type="datetimeFigureOut">
              <a:rPr lang="en-US" smtClean="0"/>
              <a:t>3/30/2025</a:t>
            </a:fld>
            <a:endParaRPr lang="en-US"/>
          </a:p>
        </p:txBody>
      </p:sp>
      <p:sp>
        <p:nvSpPr>
          <p:cNvPr id="5" name="Footer Placeholder 4">
            <a:extLst>
              <a:ext uri="{FF2B5EF4-FFF2-40B4-BE49-F238E27FC236}">
                <a16:creationId xmlns:a16="http://schemas.microsoft.com/office/drawing/2014/main" id="{972F87AD-33EF-3BD2-A5DA-3C8375D6C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8838AE-AF4A-1BE5-26DC-7E5AF4BEA2D9}"/>
              </a:ext>
            </a:extLst>
          </p:cNvPr>
          <p:cNvSpPr>
            <a:spLocks noGrp="1"/>
          </p:cNvSpPr>
          <p:nvPr>
            <p:ph type="sldNum" sz="quarter" idx="12"/>
          </p:nvPr>
        </p:nvSpPr>
        <p:spPr/>
        <p:txBody>
          <a:bodyPr/>
          <a:lstStyle/>
          <a:p>
            <a:fld id="{B554AB0F-9FAE-D24B-8FA1-BFD21290B784}" type="slidenum">
              <a:rPr lang="en-US" smtClean="0"/>
              <a:t>‹#›</a:t>
            </a:fld>
            <a:endParaRPr lang="en-US"/>
          </a:p>
        </p:txBody>
      </p:sp>
    </p:spTree>
    <p:extLst>
      <p:ext uri="{BB962C8B-B14F-4D97-AF65-F5344CB8AC3E}">
        <p14:creationId xmlns:p14="http://schemas.microsoft.com/office/powerpoint/2010/main" val="347874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A4050-5BF3-2B73-352C-0134E0B40CA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872EEF-050D-CE41-021D-6FA9D48D481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CCD0911-7663-4C3F-62F6-9FF3CCAE2833}"/>
              </a:ext>
            </a:extLst>
          </p:cNvPr>
          <p:cNvSpPr>
            <a:spLocks noGrp="1"/>
          </p:cNvSpPr>
          <p:nvPr>
            <p:ph type="dt" sz="half" idx="10"/>
          </p:nvPr>
        </p:nvSpPr>
        <p:spPr/>
        <p:txBody>
          <a:bodyPr/>
          <a:lstStyle/>
          <a:p>
            <a:fld id="{CDBF15F3-7E46-7C4C-BA42-760304265D57}" type="datetimeFigureOut">
              <a:rPr lang="en-US" smtClean="0"/>
              <a:t>3/30/2025</a:t>
            </a:fld>
            <a:endParaRPr lang="en-US"/>
          </a:p>
        </p:txBody>
      </p:sp>
      <p:sp>
        <p:nvSpPr>
          <p:cNvPr id="5" name="Footer Placeholder 4">
            <a:extLst>
              <a:ext uri="{FF2B5EF4-FFF2-40B4-BE49-F238E27FC236}">
                <a16:creationId xmlns:a16="http://schemas.microsoft.com/office/drawing/2014/main" id="{267C44D6-B3EB-0396-9E1D-66FA1C758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1A969E-9447-A56A-5F87-ADE9C4A455BE}"/>
              </a:ext>
            </a:extLst>
          </p:cNvPr>
          <p:cNvSpPr>
            <a:spLocks noGrp="1"/>
          </p:cNvSpPr>
          <p:nvPr>
            <p:ph type="sldNum" sz="quarter" idx="12"/>
          </p:nvPr>
        </p:nvSpPr>
        <p:spPr/>
        <p:txBody>
          <a:bodyPr/>
          <a:lstStyle/>
          <a:p>
            <a:fld id="{B554AB0F-9FAE-D24B-8FA1-BFD21290B784}" type="slidenum">
              <a:rPr lang="en-US" smtClean="0"/>
              <a:t>‹#›</a:t>
            </a:fld>
            <a:endParaRPr lang="en-US"/>
          </a:p>
        </p:txBody>
      </p:sp>
    </p:spTree>
    <p:extLst>
      <p:ext uri="{BB962C8B-B14F-4D97-AF65-F5344CB8AC3E}">
        <p14:creationId xmlns:p14="http://schemas.microsoft.com/office/powerpoint/2010/main" val="1728017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05A4DF-684A-7A30-3537-E57A3282847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49DF564-B5F9-34A7-0FB8-E91DB856EE5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786122C-CED3-5DDB-5C0D-87DEDECF2F0C}"/>
              </a:ext>
            </a:extLst>
          </p:cNvPr>
          <p:cNvSpPr>
            <a:spLocks noGrp="1"/>
          </p:cNvSpPr>
          <p:nvPr>
            <p:ph type="dt" sz="half" idx="10"/>
          </p:nvPr>
        </p:nvSpPr>
        <p:spPr/>
        <p:txBody>
          <a:bodyPr/>
          <a:lstStyle/>
          <a:p>
            <a:fld id="{CDBF15F3-7E46-7C4C-BA42-760304265D57}" type="datetimeFigureOut">
              <a:rPr lang="en-US" smtClean="0"/>
              <a:t>3/30/2025</a:t>
            </a:fld>
            <a:endParaRPr lang="en-US"/>
          </a:p>
        </p:txBody>
      </p:sp>
      <p:sp>
        <p:nvSpPr>
          <p:cNvPr id="5" name="Footer Placeholder 4">
            <a:extLst>
              <a:ext uri="{FF2B5EF4-FFF2-40B4-BE49-F238E27FC236}">
                <a16:creationId xmlns:a16="http://schemas.microsoft.com/office/drawing/2014/main" id="{F4F9A54D-5FBA-1F7D-681F-8C12063B17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216FEC-0F4B-5BD4-EDAC-1107FEAB2FED}"/>
              </a:ext>
            </a:extLst>
          </p:cNvPr>
          <p:cNvSpPr>
            <a:spLocks noGrp="1"/>
          </p:cNvSpPr>
          <p:nvPr>
            <p:ph type="sldNum" sz="quarter" idx="12"/>
          </p:nvPr>
        </p:nvSpPr>
        <p:spPr/>
        <p:txBody>
          <a:bodyPr/>
          <a:lstStyle/>
          <a:p>
            <a:fld id="{B554AB0F-9FAE-D24B-8FA1-BFD21290B784}" type="slidenum">
              <a:rPr lang="en-US" smtClean="0"/>
              <a:t>‹#›</a:t>
            </a:fld>
            <a:endParaRPr lang="en-US"/>
          </a:p>
        </p:txBody>
      </p:sp>
    </p:spTree>
    <p:extLst>
      <p:ext uri="{BB962C8B-B14F-4D97-AF65-F5344CB8AC3E}">
        <p14:creationId xmlns:p14="http://schemas.microsoft.com/office/powerpoint/2010/main" val="214218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D930C-CE7C-979D-69DF-66CB406D5D5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DABCF39-914C-28F9-8CE0-25098212AE6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8CFC441-A921-D1E9-3895-CA0AE4418B88}"/>
              </a:ext>
            </a:extLst>
          </p:cNvPr>
          <p:cNvSpPr>
            <a:spLocks noGrp="1"/>
          </p:cNvSpPr>
          <p:nvPr>
            <p:ph type="dt" sz="half" idx="10"/>
          </p:nvPr>
        </p:nvSpPr>
        <p:spPr/>
        <p:txBody>
          <a:bodyPr/>
          <a:lstStyle/>
          <a:p>
            <a:fld id="{CDBF15F3-7E46-7C4C-BA42-760304265D57}" type="datetimeFigureOut">
              <a:rPr lang="en-US" smtClean="0"/>
              <a:t>3/30/2025</a:t>
            </a:fld>
            <a:endParaRPr lang="en-US"/>
          </a:p>
        </p:txBody>
      </p:sp>
      <p:sp>
        <p:nvSpPr>
          <p:cNvPr id="5" name="Footer Placeholder 4">
            <a:extLst>
              <a:ext uri="{FF2B5EF4-FFF2-40B4-BE49-F238E27FC236}">
                <a16:creationId xmlns:a16="http://schemas.microsoft.com/office/drawing/2014/main" id="{BAB224D8-46D2-6B49-4404-1BCB4C2152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615F59-64FC-86FB-64A6-74D17C9F61E2}"/>
              </a:ext>
            </a:extLst>
          </p:cNvPr>
          <p:cNvSpPr>
            <a:spLocks noGrp="1"/>
          </p:cNvSpPr>
          <p:nvPr>
            <p:ph type="sldNum" sz="quarter" idx="12"/>
          </p:nvPr>
        </p:nvSpPr>
        <p:spPr/>
        <p:txBody>
          <a:bodyPr/>
          <a:lstStyle/>
          <a:p>
            <a:fld id="{B554AB0F-9FAE-D24B-8FA1-BFD21290B784}" type="slidenum">
              <a:rPr lang="en-US" smtClean="0"/>
              <a:t>‹#›</a:t>
            </a:fld>
            <a:endParaRPr lang="en-US"/>
          </a:p>
        </p:txBody>
      </p:sp>
    </p:spTree>
    <p:extLst>
      <p:ext uri="{BB962C8B-B14F-4D97-AF65-F5344CB8AC3E}">
        <p14:creationId xmlns:p14="http://schemas.microsoft.com/office/powerpoint/2010/main" val="1485715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CC5D1-DA2D-A579-C299-F012792E5D8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7F07DDF-8142-7686-69DA-B44622941F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0522208-E4BC-A0FF-C7FC-4E7BA563B8ED}"/>
              </a:ext>
            </a:extLst>
          </p:cNvPr>
          <p:cNvSpPr>
            <a:spLocks noGrp="1"/>
          </p:cNvSpPr>
          <p:nvPr>
            <p:ph type="dt" sz="half" idx="10"/>
          </p:nvPr>
        </p:nvSpPr>
        <p:spPr/>
        <p:txBody>
          <a:bodyPr/>
          <a:lstStyle/>
          <a:p>
            <a:fld id="{CDBF15F3-7E46-7C4C-BA42-760304265D57}" type="datetimeFigureOut">
              <a:rPr lang="en-US" smtClean="0"/>
              <a:t>3/30/2025</a:t>
            </a:fld>
            <a:endParaRPr lang="en-US"/>
          </a:p>
        </p:txBody>
      </p:sp>
      <p:sp>
        <p:nvSpPr>
          <p:cNvPr id="5" name="Footer Placeholder 4">
            <a:extLst>
              <a:ext uri="{FF2B5EF4-FFF2-40B4-BE49-F238E27FC236}">
                <a16:creationId xmlns:a16="http://schemas.microsoft.com/office/drawing/2014/main" id="{CA5C099F-D88A-2675-675D-66C23B678E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611619-F217-320A-8A56-2904CC1BD619}"/>
              </a:ext>
            </a:extLst>
          </p:cNvPr>
          <p:cNvSpPr>
            <a:spLocks noGrp="1"/>
          </p:cNvSpPr>
          <p:nvPr>
            <p:ph type="sldNum" sz="quarter" idx="12"/>
          </p:nvPr>
        </p:nvSpPr>
        <p:spPr/>
        <p:txBody>
          <a:bodyPr/>
          <a:lstStyle/>
          <a:p>
            <a:fld id="{B554AB0F-9FAE-D24B-8FA1-BFD21290B784}" type="slidenum">
              <a:rPr lang="en-US" smtClean="0"/>
              <a:t>‹#›</a:t>
            </a:fld>
            <a:endParaRPr lang="en-US"/>
          </a:p>
        </p:txBody>
      </p:sp>
    </p:spTree>
    <p:extLst>
      <p:ext uri="{BB962C8B-B14F-4D97-AF65-F5344CB8AC3E}">
        <p14:creationId xmlns:p14="http://schemas.microsoft.com/office/powerpoint/2010/main" val="3239877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E1F72-DF61-45AD-DA9A-C4A7462E053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3877F6A-76B1-A026-FA5D-9C00BA0E4A1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957620D-7352-7147-84A8-74D1837B4F9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3FB915C-1E8D-1099-ABB0-473FA199C55D}"/>
              </a:ext>
            </a:extLst>
          </p:cNvPr>
          <p:cNvSpPr>
            <a:spLocks noGrp="1"/>
          </p:cNvSpPr>
          <p:nvPr>
            <p:ph type="dt" sz="half" idx="10"/>
          </p:nvPr>
        </p:nvSpPr>
        <p:spPr/>
        <p:txBody>
          <a:bodyPr/>
          <a:lstStyle/>
          <a:p>
            <a:fld id="{CDBF15F3-7E46-7C4C-BA42-760304265D57}" type="datetimeFigureOut">
              <a:rPr lang="en-US" smtClean="0"/>
              <a:t>3/30/2025</a:t>
            </a:fld>
            <a:endParaRPr lang="en-US"/>
          </a:p>
        </p:txBody>
      </p:sp>
      <p:sp>
        <p:nvSpPr>
          <p:cNvPr id="6" name="Footer Placeholder 5">
            <a:extLst>
              <a:ext uri="{FF2B5EF4-FFF2-40B4-BE49-F238E27FC236}">
                <a16:creationId xmlns:a16="http://schemas.microsoft.com/office/drawing/2014/main" id="{316E5AE8-820F-8ADA-7DD7-7DB8EB8670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6B07B3-A144-56FF-A7B1-FE9BE860B120}"/>
              </a:ext>
            </a:extLst>
          </p:cNvPr>
          <p:cNvSpPr>
            <a:spLocks noGrp="1"/>
          </p:cNvSpPr>
          <p:nvPr>
            <p:ph type="sldNum" sz="quarter" idx="12"/>
          </p:nvPr>
        </p:nvSpPr>
        <p:spPr/>
        <p:txBody>
          <a:bodyPr/>
          <a:lstStyle/>
          <a:p>
            <a:fld id="{B554AB0F-9FAE-D24B-8FA1-BFD21290B784}" type="slidenum">
              <a:rPr lang="en-US" smtClean="0"/>
              <a:t>‹#›</a:t>
            </a:fld>
            <a:endParaRPr lang="en-US"/>
          </a:p>
        </p:txBody>
      </p:sp>
    </p:spTree>
    <p:extLst>
      <p:ext uri="{BB962C8B-B14F-4D97-AF65-F5344CB8AC3E}">
        <p14:creationId xmlns:p14="http://schemas.microsoft.com/office/powerpoint/2010/main" val="1179062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2987C-028A-F7C5-89ED-8EAA59F86E1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A9DCA19-A5D7-3821-1609-6FB711F83C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5353432-2456-8020-698B-9A40A46A32A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6D66835-6D1E-C8EC-91C1-F8B386BD78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4273EC9-1077-E09A-E295-1FB0A1C29B3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5976932-F787-BA5C-6E00-B987FF3E69B9}"/>
              </a:ext>
            </a:extLst>
          </p:cNvPr>
          <p:cNvSpPr>
            <a:spLocks noGrp="1"/>
          </p:cNvSpPr>
          <p:nvPr>
            <p:ph type="dt" sz="half" idx="10"/>
          </p:nvPr>
        </p:nvSpPr>
        <p:spPr/>
        <p:txBody>
          <a:bodyPr/>
          <a:lstStyle/>
          <a:p>
            <a:fld id="{CDBF15F3-7E46-7C4C-BA42-760304265D57}" type="datetimeFigureOut">
              <a:rPr lang="en-US" smtClean="0"/>
              <a:t>3/30/2025</a:t>
            </a:fld>
            <a:endParaRPr lang="en-US"/>
          </a:p>
        </p:txBody>
      </p:sp>
      <p:sp>
        <p:nvSpPr>
          <p:cNvPr id="8" name="Footer Placeholder 7">
            <a:extLst>
              <a:ext uri="{FF2B5EF4-FFF2-40B4-BE49-F238E27FC236}">
                <a16:creationId xmlns:a16="http://schemas.microsoft.com/office/drawing/2014/main" id="{2B70145E-B549-9403-3C69-ACD0A20E9C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D7574A-C6C9-C6E8-4E19-15E2DC5C82E8}"/>
              </a:ext>
            </a:extLst>
          </p:cNvPr>
          <p:cNvSpPr>
            <a:spLocks noGrp="1"/>
          </p:cNvSpPr>
          <p:nvPr>
            <p:ph type="sldNum" sz="quarter" idx="12"/>
          </p:nvPr>
        </p:nvSpPr>
        <p:spPr/>
        <p:txBody>
          <a:bodyPr/>
          <a:lstStyle/>
          <a:p>
            <a:fld id="{B554AB0F-9FAE-D24B-8FA1-BFD21290B784}" type="slidenum">
              <a:rPr lang="en-US" smtClean="0"/>
              <a:t>‹#›</a:t>
            </a:fld>
            <a:endParaRPr lang="en-US"/>
          </a:p>
        </p:txBody>
      </p:sp>
    </p:spTree>
    <p:extLst>
      <p:ext uri="{BB962C8B-B14F-4D97-AF65-F5344CB8AC3E}">
        <p14:creationId xmlns:p14="http://schemas.microsoft.com/office/powerpoint/2010/main" val="1054062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902DE-1E53-E343-2471-58DA5C65013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FF79F38-2B95-B42D-26CA-A987B98B1C60}"/>
              </a:ext>
            </a:extLst>
          </p:cNvPr>
          <p:cNvSpPr>
            <a:spLocks noGrp="1"/>
          </p:cNvSpPr>
          <p:nvPr>
            <p:ph type="dt" sz="half" idx="10"/>
          </p:nvPr>
        </p:nvSpPr>
        <p:spPr/>
        <p:txBody>
          <a:bodyPr/>
          <a:lstStyle/>
          <a:p>
            <a:fld id="{CDBF15F3-7E46-7C4C-BA42-760304265D57}" type="datetimeFigureOut">
              <a:rPr lang="en-US" smtClean="0"/>
              <a:t>3/30/2025</a:t>
            </a:fld>
            <a:endParaRPr lang="en-US"/>
          </a:p>
        </p:txBody>
      </p:sp>
      <p:sp>
        <p:nvSpPr>
          <p:cNvPr id="4" name="Footer Placeholder 3">
            <a:extLst>
              <a:ext uri="{FF2B5EF4-FFF2-40B4-BE49-F238E27FC236}">
                <a16:creationId xmlns:a16="http://schemas.microsoft.com/office/drawing/2014/main" id="{71CE1FCE-6265-ACDF-315B-7E749DCE23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41C5E7-1833-EFAA-2C24-EC1DFFB3F041}"/>
              </a:ext>
            </a:extLst>
          </p:cNvPr>
          <p:cNvSpPr>
            <a:spLocks noGrp="1"/>
          </p:cNvSpPr>
          <p:nvPr>
            <p:ph type="sldNum" sz="quarter" idx="12"/>
          </p:nvPr>
        </p:nvSpPr>
        <p:spPr/>
        <p:txBody>
          <a:bodyPr/>
          <a:lstStyle/>
          <a:p>
            <a:fld id="{B554AB0F-9FAE-D24B-8FA1-BFD21290B784}" type="slidenum">
              <a:rPr lang="en-US" smtClean="0"/>
              <a:t>‹#›</a:t>
            </a:fld>
            <a:endParaRPr lang="en-US"/>
          </a:p>
        </p:txBody>
      </p:sp>
    </p:spTree>
    <p:extLst>
      <p:ext uri="{BB962C8B-B14F-4D97-AF65-F5344CB8AC3E}">
        <p14:creationId xmlns:p14="http://schemas.microsoft.com/office/powerpoint/2010/main" val="2484306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9DC949-BEB5-C9FE-773C-D3872422FDD8}"/>
              </a:ext>
            </a:extLst>
          </p:cNvPr>
          <p:cNvSpPr>
            <a:spLocks noGrp="1"/>
          </p:cNvSpPr>
          <p:nvPr>
            <p:ph type="dt" sz="half" idx="10"/>
          </p:nvPr>
        </p:nvSpPr>
        <p:spPr/>
        <p:txBody>
          <a:bodyPr/>
          <a:lstStyle/>
          <a:p>
            <a:fld id="{CDBF15F3-7E46-7C4C-BA42-760304265D57}" type="datetimeFigureOut">
              <a:rPr lang="en-US" smtClean="0"/>
              <a:t>3/30/2025</a:t>
            </a:fld>
            <a:endParaRPr lang="en-US"/>
          </a:p>
        </p:txBody>
      </p:sp>
      <p:sp>
        <p:nvSpPr>
          <p:cNvPr id="3" name="Footer Placeholder 2">
            <a:extLst>
              <a:ext uri="{FF2B5EF4-FFF2-40B4-BE49-F238E27FC236}">
                <a16:creationId xmlns:a16="http://schemas.microsoft.com/office/drawing/2014/main" id="{55FCF7F0-7200-2373-D63E-7D0160B3D0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ED33D3-0BC0-88E9-D9B2-B5BC340FE151}"/>
              </a:ext>
            </a:extLst>
          </p:cNvPr>
          <p:cNvSpPr>
            <a:spLocks noGrp="1"/>
          </p:cNvSpPr>
          <p:nvPr>
            <p:ph type="sldNum" sz="quarter" idx="12"/>
          </p:nvPr>
        </p:nvSpPr>
        <p:spPr/>
        <p:txBody>
          <a:bodyPr/>
          <a:lstStyle/>
          <a:p>
            <a:fld id="{B554AB0F-9FAE-D24B-8FA1-BFD21290B784}" type="slidenum">
              <a:rPr lang="en-US" smtClean="0"/>
              <a:t>‹#›</a:t>
            </a:fld>
            <a:endParaRPr lang="en-US"/>
          </a:p>
        </p:txBody>
      </p:sp>
    </p:spTree>
    <p:extLst>
      <p:ext uri="{BB962C8B-B14F-4D97-AF65-F5344CB8AC3E}">
        <p14:creationId xmlns:p14="http://schemas.microsoft.com/office/powerpoint/2010/main" val="3035170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A2B34-6EC8-2FC1-1B5A-C147BAD0B67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FFEE03F-51BF-207F-E3A9-F8984ABAD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4EB6421-A16A-B82E-EA05-5FD51073BD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47E62A7-F2F2-3E59-7FA6-0E93937D9EE6}"/>
              </a:ext>
            </a:extLst>
          </p:cNvPr>
          <p:cNvSpPr>
            <a:spLocks noGrp="1"/>
          </p:cNvSpPr>
          <p:nvPr>
            <p:ph type="dt" sz="half" idx="10"/>
          </p:nvPr>
        </p:nvSpPr>
        <p:spPr/>
        <p:txBody>
          <a:bodyPr/>
          <a:lstStyle/>
          <a:p>
            <a:fld id="{CDBF15F3-7E46-7C4C-BA42-760304265D57}" type="datetimeFigureOut">
              <a:rPr lang="en-US" smtClean="0"/>
              <a:t>3/30/2025</a:t>
            </a:fld>
            <a:endParaRPr lang="en-US"/>
          </a:p>
        </p:txBody>
      </p:sp>
      <p:sp>
        <p:nvSpPr>
          <p:cNvPr id="6" name="Footer Placeholder 5">
            <a:extLst>
              <a:ext uri="{FF2B5EF4-FFF2-40B4-BE49-F238E27FC236}">
                <a16:creationId xmlns:a16="http://schemas.microsoft.com/office/drawing/2014/main" id="{C6D0D420-2760-6820-4C39-6FBB054146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3A849F-A30A-42E1-D1D5-8861CEB48936}"/>
              </a:ext>
            </a:extLst>
          </p:cNvPr>
          <p:cNvSpPr>
            <a:spLocks noGrp="1"/>
          </p:cNvSpPr>
          <p:nvPr>
            <p:ph type="sldNum" sz="quarter" idx="12"/>
          </p:nvPr>
        </p:nvSpPr>
        <p:spPr/>
        <p:txBody>
          <a:bodyPr/>
          <a:lstStyle/>
          <a:p>
            <a:fld id="{B554AB0F-9FAE-D24B-8FA1-BFD21290B784}" type="slidenum">
              <a:rPr lang="en-US" smtClean="0"/>
              <a:t>‹#›</a:t>
            </a:fld>
            <a:endParaRPr lang="en-US"/>
          </a:p>
        </p:txBody>
      </p:sp>
    </p:spTree>
    <p:extLst>
      <p:ext uri="{BB962C8B-B14F-4D97-AF65-F5344CB8AC3E}">
        <p14:creationId xmlns:p14="http://schemas.microsoft.com/office/powerpoint/2010/main" val="2859505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8B34F-5917-B7BB-8684-0932C250E70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138696E-B6A2-1D74-C82E-591F6E3C8A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7A7565-DAAF-8A4A-4220-D0993DEEE0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84192DF-163E-08DF-988D-5E1C62955735}"/>
              </a:ext>
            </a:extLst>
          </p:cNvPr>
          <p:cNvSpPr>
            <a:spLocks noGrp="1"/>
          </p:cNvSpPr>
          <p:nvPr>
            <p:ph type="dt" sz="half" idx="10"/>
          </p:nvPr>
        </p:nvSpPr>
        <p:spPr/>
        <p:txBody>
          <a:bodyPr/>
          <a:lstStyle/>
          <a:p>
            <a:fld id="{CDBF15F3-7E46-7C4C-BA42-760304265D57}" type="datetimeFigureOut">
              <a:rPr lang="en-US" smtClean="0"/>
              <a:t>3/30/2025</a:t>
            </a:fld>
            <a:endParaRPr lang="en-US"/>
          </a:p>
        </p:txBody>
      </p:sp>
      <p:sp>
        <p:nvSpPr>
          <p:cNvPr id="6" name="Footer Placeholder 5">
            <a:extLst>
              <a:ext uri="{FF2B5EF4-FFF2-40B4-BE49-F238E27FC236}">
                <a16:creationId xmlns:a16="http://schemas.microsoft.com/office/drawing/2014/main" id="{982D7461-712A-2670-CE67-16C63BDA14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A872EA-66B3-480F-6E16-D7EC83E941E1}"/>
              </a:ext>
            </a:extLst>
          </p:cNvPr>
          <p:cNvSpPr>
            <a:spLocks noGrp="1"/>
          </p:cNvSpPr>
          <p:nvPr>
            <p:ph type="sldNum" sz="quarter" idx="12"/>
          </p:nvPr>
        </p:nvSpPr>
        <p:spPr/>
        <p:txBody>
          <a:bodyPr/>
          <a:lstStyle/>
          <a:p>
            <a:fld id="{B554AB0F-9FAE-D24B-8FA1-BFD21290B784}" type="slidenum">
              <a:rPr lang="en-US" smtClean="0"/>
              <a:t>‹#›</a:t>
            </a:fld>
            <a:endParaRPr lang="en-US"/>
          </a:p>
        </p:txBody>
      </p:sp>
    </p:spTree>
    <p:extLst>
      <p:ext uri="{BB962C8B-B14F-4D97-AF65-F5344CB8AC3E}">
        <p14:creationId xmlns:p14="http://schemas.microsoft.com/office/powerpoint/2010/main" val="1469310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7FA0D3-DD13-2FD4-EE56-35F239F9EB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E7CB9A0-690B-DEE5-DF9A-54E94BCE65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A838E6-9DC3-16F0-B64C-72554C8F4A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BF15F3-7E46-7C4C-BA42-760304265D57}" type="datetimeFigureOut">
              <a:rPr lang="en-US" smtClean="0"/>
              <a:t>3/30/2025</a:t>
            </a:fld>
            <a:endParaRPr lang="en-US"/>
          </a:p>
        </p:txBody>
      </p:sp>
      <p:sp>
        <p:nvSpPr>
          <p:cNvPr id="5" name="Footer Placeholder 4">
            <a:extLst>
              <a:ext uri="{FF2B5EF4-FFF2-40B4-BE49-F238E27FC236}">
                <a16:creationId xmlns:a16="http://schemas.microsoft.com/office/drawing/2014/main" id="{4C7BF262-9023-9A53-B153-1B5876AA90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339339-02D4-5BF8-2721-AE6E91B07B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54AB0F-9FAE-D24B-8FA1-BFD21290B784}" type="slidenum">
              <a:rPr lang="en-US" smtClean="0"/>
              <a:t>‹#›</a:t>
            </a:fld>
            <a:endParaRPr lang="en-US"/>
          </a:p>
        </p:txBody>
      </p:sp>
    </p:spTree>
    <p:extLst>
      <p:ext uri="{BB962C8B-B14F-4D97-AF65-F5344CB8AC3E}">
        <p14:creationId xmlns:p14="http://schemas.microsoft.com/office/powerpoint/2010/main" val="3792804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410051-4041-440A-BA88-339D2775A241}"/>
              </a:ext>
            </a:extLst>
          </p:cNvPr>
          <p:cNvSpPr>
            <a:spLocks noGrp="1"/>
          </p:cNvSpPr>
          <p:nvPr>
            <p:ph type="title"/>
          </p:nvPr>
        </p:nvSpPr>
        <p:spPr>
          <a:xfrm>
            <a:off x="838200" y="1"/>
            <a:ext cx="10515600" cy="1690688"/>
          </a:xfrm>
        </p:spPr>
        <p:txBody>
          <a:bodyPr/>
          <a:lstStyle/>
          <a:p>
            <a:pPr algn="ctr"/>
            <a:r>
              <a:rPr lang="en-GB" b="1" dirty="0">
                <a:solidFill>
                  <a:srgbClr val="33CCCC"/>
                </a:solidFill>
              </a:rPr>
              <a:t>Motherhood and the Body of Christ </a:t>
            </a:r>
          </a:p>
        </p:txBody>
      </p:sp>
      <p:sp>
        <p:nvSpPr>
          <p:cNvPr id="6" name="Content Placeholder 5">
            <a:extLst>
              <a:ext uri="{FF2B5EF4-FFF2-40B4-BE49-F238E27FC236}">
                <a16:creationId xmlns:a16="http://schemas.microsoft.com/office/drawing/2014/main" id="{7BBE567A-B5B9-4451-8195-091A2089D3DB}"/>
              </a:ext>
            </a:extLst>
          </p:cNvPr>
          <p:cNvSpPr>
            <a:spLocks noGrp="1"/>
          </p:cNvSpPr>
          <p:nvPr>
            <p:ph sz="half" idx="2"/>
          </p:nvPr>
        </p:nvSpPr>
        <p:spPr>
          <a:xfrm>
            <a:off x="6172200" y="1509713"/>
            <a:ext cx="5181600" cy="4496544"/>
          </a:xfrm>
        </p:spPr>
        <p:txBody>
          <a:bodyPr>
            <a:normAutofit/>
          </a:bodyPr>
          <a:lstStyle/>
          <a:p>
            <a:endParaRPr lang="en-GB" sz="3200" dirty="0">
              <a:latin typeface="+mj-lt"/>
            </a:endParaRPr>
          </a:p>
          <a:p>
            <a:pPr marL="0" indent="0">
              <a:buNone/>
            </a:pPr>
            <a:r>
              <a:rPr lang="en-GB" sz="3200" dirty="0">
                <a:latin typeface="+mj-lt"/>
              </a:rPr>
              <a:t>   </a:t>
            </a:r>
            <a:r>
              <a:rPr lang="en-GB" sz="3600" dirty="0">
                <a:latin typeface="+mj-lt"/>
              </a:rPr>
              <a:t>Why Mothering Sunday?</a:t>
            </a:r>
          </a:p>
          <a:p>
            <a:pPr marL="0" indent="0">
              <a:buNone/>
            </a:pPr>
            <a:endParaRPr lang="en-GB" sz="3200" dirty="0">
              <a:latin typeface="+mj-lt"/>
            </a:endParaRPr>
          </a:p>
          <a:p>
            <a:pPr marL="0" indent="0">
              <a:buNone/>
            </a:pPr>
            <a:endParaRPr lang="en-GB" sz="3600" dirty="0">
              <a:latin typeface="+mj-lt"/>
            </a:endParaRPr>
          </a:p>
          <a:p>
            <a:pPr marL="0" indent="0">
              <a:buNone/>
            </a:pPr>
            <a:endParaRPr lang="en-GB" sz="3600" dirty="0">
              <a:latin typeface="+mj-lt"/>
            </a:endParaRPr>
          </a:p>
          <a:p>
            <a:pPr marL="0" indent="0">
              <a:buNone/>
            </a:pPr>
            <a:r>
              <a:rPr lang="en-GB" sz="3600" dirty="0">
                <a:latin typeface="+mj-lt"/>
              </a:rPr>
              <a:t>   Where did it come from?</a:t>
            </a:r>
          </a:p>
        </p:txBody>
      </p:sp>
      <p:pic>
        <p:nvPicPr>
          <p:cNvPr id="1026" name="Picture 2" descr="I Seen It First!">
            <a:extLst>
              <a:ext uri="{FF2B5EF4-FFF2-40B4-BE49-F238E27FC236}">
                <a16:creationId xmlns:a16="http://schemas.microsoft.com/office/drawing/2014/main" id="{1EEE9A34-AA4B-4712-AC92-8238D1BC94D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62405" y="1509713"/>
            <a:ext cx="4838319" cy="4496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924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F5475-140E-4064-961A-A5C48D98B68A}"/>
              </a:ext>
            </a:extLst>
          </p:cNvPr>
          <p:cNvSpPr>
            <a:spLocks noGrp="1"/>
          </p:cNvSpPr>
          <p:nvPr>
            <p:ph type="title"/>
          </p:nvPr>
        </p:nvSpPr>
        <p:spPr>
          <a:xfrm>
            <a:off x="838200" y="1"/>
            <a:ext cx="10515600" cy="1270000"/>
          </a:xfrm>
        </p:spPr>
        <p:txBody>
          <a:bodyPr>
            <a:normAutofit fontScale="90000"/>
          </a:bodyPr>
          <a:lstStyle/>
          <a:p>
            <a:pPr algn="ctr"/>
            <a:br>
              <a:rPr lang="en-GB" dirty="0"/>
            </a:br>
            <a:r>
              <a:rPr lang="en-GB" b="1" dirty="0">
                <a:solidFill>
                  <a:srgbClr val="33CCCC"/>
                </a:solidFill>
              </a:rPr>
              <a:t>Josephine’s ongoing Journey</a:t>
            </a:r>
          </a:p>
        </p:txBody>
      </p:sp>
      <p:sp>
        <p:nvSpPr>
          <p:cNvPr id="4" name="Content Placeholder 3">
            <a:extLst>
              <a:ext uri="{FF2B5EF4-FFF2-40B4-BE49-F238E27FC236}">
                <a16:creationId xmlns:a16="http://schemas.microsoft.com/office/drawing/2014/main" id="{3A9441E9-73EC-401C-99AD-DF93590F2A11}"/>
              </a:ext>
            </a:extLst>
          </p:cNvPr>
          <p:cNvSpPr>
            <a:spLocks noGrp="1"/>
          </p:cNvSpPr>
          <p:nvPr>
            <p:ph sz="half" idx="2"/>
          </p:nvPr>
        </p:nvSpPr>
        <p:spPr>
          <a:xfrm>
            <a:off x="5547360" y="1480185"/>
            <a:ext cx="6532880" cy="4696778"/>
          </a:xfrm>
        </p:spPr>
        <p:txBody>
          <a:bodyPr>
            <a:noAutofit/>
          </a:bodyPr>
          <a:lstStyle/>
          <a:p>
            <a:r>
              <a:rPr lang="en-GB" dirty="0">
                <a:latin typeface="+mj-lt"/>
              </a:rPr>
              <a:t>Oxford &amp; male hostility, Cheltenham – issue of women’s education</a:t>
            </a:r>
          </a:p>
          <a:p>
            <a:r>
              <a:rPr lang="en-GB" dirty="0">
                <a:latin typeface="+mj-lt"/>
              </a:rPr>
              <a:t>Death of young daughter</a:t>
            </a:r>
          </a:p>
          <a:p>
            <a:r>
              <a:rPr lang="en-GB" dirty="0">
                <a:latin typeface="+mj-lt"/>
              </a:rPr>
              <a:t>Move to Liverpool, Josephine turned her grief and distress to helping others who suffered more than she did went into the poor houses, where she joined them in picking oakum leaves then introduced prayer. Established refuges for women</a:t>
            </a:r>
          </a:p>
          <a:p>
            <a:r>
              <a:rPr lang="en-GB" dirty="0">
                <a:latin typeface="+mj-lt"/>
              </a:rPr>
              <a:t> Investigating the causes of the causes of poverty</a:t>
            </a:r>
          </a:p>
        </p:txBody>
      </p:sp>
      <p:pic>
        <p:nvPicPr>
          <p:cNvPr id="2050" name="Picture 2" descr="https://i0.wp.com/nordicmodelnow.org/wp-content/uploads/2020/05/oakum-pickers.jpg?resize=500%2C352&amp;ssl=1">
            <a:extLst>
              <a:ext uri="{FF2B5EF4-FFF2-40B4-BE49-F238E27FC236}">
                <a16:creationId xmlns:a16="http://schemas.microsoft.com/office/drawing/2014/main" id="{00352B2D-CC7C-481C-A7DC-AF944B9D75F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62000" y="1480185"/>
            <a:ext cx="4704080" cy="469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337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B1320-8E03-418E-9597-A649BF2851B9}"/>
              </a:ext>
            </a:extLst>
          </p:cNvPr>
          <p:cNvSpPr>
            <a:spLocks noGrp="1"/>
          </p:cNvSpPr>
          <p:nvPr>
            <p:ph type="title"/>
          </p:nvPr>
        </p:nvSpPr>
        <p:spPr>
          <a:xfrm>
            <a:off x="838200" y="365125"/>
            <a:ext cx="10515600" cy="762635"/>
          </a:xfrm>
        </p:spPr>
        <p:txBody>
          <a:bodyPr/>
          <a:lstStyle/>
          <a:p>
            <a:r>
              <a:rPr lang="en-GB" b="1" dirty="0">
                <a:solidFill>
                  <a:srgbClr val="33CCCC"/>
                </a:solidFill>
              </a:rPr>
              <a:t>19</a:t>
            </a:r>
            <a:r>
              <a:rPr lang="en-GB" b="1" baseline="30000" dirty="0">
                <a:solidFill>
                  <a:srgbClr val="33CCCC"/>
                </a:solidFill>
              </a:rPr>
              <a:t>th</a:t>
            </a:r>
            <a:r>
              <a:rPr lang="en-GB" b="1" dirty="0">
                <a:solidFill>
                  <a:srgbClr val="33CCCC"/>
                </a:solidFill>
              </a:rPr>
              <a:t> Century Street Walkers in Haymarket</a:t>
            </a:r>
          </a:p>
        </p:txBody>
      </p:sp>
      <p:sp>
        <p:nvSpPr>
          <p:cNvPr id="4" name="Content Placeholder 3">
            <a:extLst>
              <a:ext uri="{FF2B5EF4-FFF2-40B4-BE49-F238E27FC236}">
                <a16:creationId xmlns:a16="http://schemas.microsoft.com/office/drawing/2014/main" id="{79A711A9-4D9C-4A02-B8D6-0BCA30CD8503}"/>
              </a:ext>
            </a:extLst>
          </p:cNvPr>
          <p:cNvSpPr>
            <a:spLocks noGrp="1"/>
          </p:cNvSpPr>
          <p:nvPr>
            <p:ph sz="half" idx="2"/>
          </p:nvPr>
        </p:nvSpPr>
        <p:spPr>
          <a:xfrm>
            <a:off x="5628640" y="1320800"/>
            <a:ext cx="6040120" cy="4856163"/>
          </a:xfrm>
        </p:spPr>
        <p:txBody>
          <a:bodyPr>
            <a:normAutofit lnSpcReduction="10000"/>
          </a:bodyPr>
          <a:lstStyle/>
          <a:p>
            <a:r>
              <a:rPr lang="en-GB" dirty="0">
                <a:latin typeface="+mj-lt"/>
              </a:rPr>
              <a:t>Josephine discovered that poor women who wanted to avoid destitution were drawn to prostitution, which created more even  difficulties because of sexually transmitted diseases (STD).</a:t>
            </a:r>
          </a:p>
          <a:p>
            <a:r>
              <a:rPr lang="en-GB" dirty="0">
                <a:latin typeface="+mj-lt"/>
              </a:rPr>
              <a:t>As well as supporting women personally, she wanted to address the social conditions that denied women the opportunity to get good work.</a:t>
            </a:r>
          </a:p>
          <a:p>
            <a:r>
              <a:rPr lang="en-GB" dirty="0">
                <a:latin typeface="+mj-lt"/>
              </a:rPr>
              <a:t>Addressing education &amp; training for women with others in Europe ………..</a:t>
            </a:r>
          </a:p>
          <a:p>
            <a:pPr marL="0" indent="0">
              <a:buNone/>
            </a:pPr>
            <a:r>
              <a:rPr lang="en-GB" dirty="0">
                <a:latin typeface="+mj-lt"/>
              </a:rPr>
              <a:t>    until 1869</a:t>
            </a:r>
          </a:p>
          <a:p>
            <a:endParaRPr lang="en-GB" dirty="0"/>
          </a:p>
        </p:txBody>
      </p:sp>
      <p:pic>
        <p:nvPicPr>
          <p:cNvPr id="1026" name="Picture 2" descr="Street Walkers, circa 1830, depicts prostitutes in London’s Haymarket.">
            <a:extLst>
              <a:ext uri="{FF2B5EF4-FFF2-40B4-BE49-F238E27FC236}">
                <a16:creationId xmlns:a16="http://schemas.microsoft.com/office/drawing/2014/main" id="{476FAD1A-A2E9-4348-97F5-9D5CE21D69D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55899" y="1320800"/>
            <a:ext cx="4800021" cy="462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74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298BC-9272-4EF7-9E81-078F502A18CE}"/>
              </a:ext>
            </a:extLst>
          </p:cNvPr>
          <p:cNvSpPr>
            <a:spLocks noGrp="1"/>
          </p:cNvSpPr>
          <p:nvPr>
            <p:ph type="title"/>
          </p:nvPr>
        </p:nvSpPr>
        <p:spPr>
          <a:xfrm>
            <a:off x="838200" y="365125"/>
            <a:ext cx="10515600" cy="864235"/>
          </a:xfrm>
        </p:spPr>
        <p:txBody>
          <a:bodyPr/>
          <a:lstStyle/>
          <a:p>
            <a:r>
              <a:rPr lang="en-GB" b="1" dirty="0">
                <a:solidFill>
                  <a:srgbClr val="33CCCC"/>
                </a:solidFill>
              </a:rPr>
              <a:t>Contagious Diseases Act  (CDA) 1864 </a:t>
            </a:r>
            <a:endParaRPr lang="en-GB" dirty="0"/>
          </a:p>
        </p:txBody>
      </p:sp>
      <p:sp>
        <p:nvSpPr>
          <p:cNvPr id="4" name="Content Placeholder 3">
            <a:extLst>
              <a:ext uri="{FF2B5EF4-FFF2-40B4-BE49-F238E27FC236}">
                <a16:creationId xmlns:a16="http://schemas.microsoft.com/office/drawing/2014/main" id="{4FEA2738-392A-4D68-B616-9FE62BEB82B7}"/>
              </a:ext>
            </a:extLst>
          </p:cNvPr>
          <p:cNvSpPr>
            <a:spLocks noGrp="1"/>
          </p:cNvSpPr>
          <p:nvPr>
            <p:ph sz="half" idx="2"/>
          </p:nvPr>
        </p:nvSpPr>
        <p:spPr>
          <a:xfrm>
            <a:off x="5730240" y="1609408"/>
            <a:ext cx="5623560" cy="4567555"/>
          </a:xfrm>
        </p:spPr>
        <p:txBody>
          <a:bodyPr>
            <a:normAutofit fontScale="92500" lnSpcReduction="10000"/>
          </a:bodyPr>
          <a:lstStyle/>
          <a:p>
            <a:pPr marL="0" indent="0">
              <a:buNone/>
            </a:pPr>
            <a:r>
              <a:rPr lang="en-GB" sz="3200" dirty="0">
                <a:latin typeface="+mj-lt"/>
              </a:rPr>
              <a:t>Her friend Elizabeth Wolstenholme asked Josephine to lead the campaign against the Contagious Diseases Act  as she was working with a group of women to repeal this act but they knew they needed a respected spokeswoman, a married middle class, well spoken woman to lead otherwise they would have been dismissed out of hand.</a:t>
            </a:r>
          </a:p>
          <a:p>
            <a:endParaRPr lang="en-GB" dirty="0"/>
          </a:p>
        </p:txBody>
      </p:sp>
      <p:pic>
        <p:nvPicPr>
          <p:cNvPr id="2050" name="Picture 2" descr="A meeting notice from Josephine Butler in August 1872, during her campaign against the Contagious Diseases Acts">
            <a:extLst>
              <a:ext uri="{FF2B5EF4-FFF2-40B4-BE49-F238E27FC236}">
                <a16:creationId xmlns:a16="http://schemas.microsoft.com/office/drawing/2014/main" id="{2405CB7F-93C1-469A-8B7F-6E14B9A211C7}"/>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82600" y="1477328"/>
            <a:ext cx="4820920" cy="4329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044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28D5B-D1A4-448A-85EB-6C3ED06848A1}"/>
              </a:ext>
            </a:extLst>
          </p:cNvPr>
          <p:cNvSpPr>
            <a:spLocks noGrp="1"/>
          </p:cNvSpPr>
          <p:nvPr>
            <p:ph type="title"/>
          </p:nvPr>
        </p:nvSpPr>
        <p:spPr>
          <a:xfrm>
            <a:off x="838200" y="365125"/>
            <a:ext cx="10515600" cy="915035"/>
          </a:xfrm>
        </p:spPr>
        <p:txBody>
          <a:bodyPr>
            <a:normAutofit/>
          </a:bodyPr>
          <a:lstStyle/>
          <a:p>
            <a:pPr algn="ctr"/>
            <a:r>
              <a:rPr lang="en-GB" sz="4000" b="1" dirty="0">
                <a:solidFill>
                  <a:srgbClr val="33CCCC"/>
                </a:solidFill>
              </a:rPr>
              <a:t>The CDA Act &amp; Objections</a:t>
            </a:r>
          </a:p>
        </p:txBody>
      </p:sp>
      <p:sp>
        <p:nvSpPr>
          <p:cNvPr id="3" name="Content Placeholder 2">
            <a:extLst>
              <a:ext uri="{FF2B5EF4-FFF2-40B4-BE49-F238E27FC236}">
                <a16:creationId xmlns:a16="http://schemas.microsoft.com/office/drawing/2014/main" id="{17C10FD4-2428-4937-9689-7BBD93FF37A6}"/>
              </a:ext>
            </a:extLst>
          </p:cNvPr>
          <p:cNvSpPr>
            <a:spLocks noGrp="1"/>
          </p:cNvSpPr>
          <p:nvPr>
            <p:ph idx="1"/>
          </p:nvPr>
        </p:nvSpPr>
        <p:spPr>
          <a:xfrm>
            <a:off x="838200" y="1280160"/>
            <a:ext cx="10515600" cy="4896803"/>
          </a:xfrm>
        </p:spPr>
        <p:txBody>
          <a:bodyPr>
            <a:normAutofit lnSpcReduction="10000"/>
          </a:bodyPr>
          <a:lstStyle/>
          <a:p>
            <a:r>
              <a:rPr lang="en-GB" dirty="0">
                <a:latin typeface="+mj-lt"/>
              </a:rPr>
              <a:t>aimed to control the spread of venereal diseases within the British army and navy by allowing police and medical authorities to inspect and detain women suspected of being infected.  A woman suspected of being a prostitute could be forced to have a medical examination. If infected she was forced to have hospital treatment up to 3 months, and  if she refused or ran away she was subject to imprisonment with hard labour. </a:t>
            </a:r>
          </a:p>
          <a:p>
            <a:pPr marL="0" indent="0">
              <a:buNone/>
            </a:pPr>
            <a:r>
              <a:rPr lang="en-GB" b="1" dirty="0">
                <a:latin typeface="+mj-lt"/>
              </a:rPr>
              <a:t>   Objections:</a:t>
            </a:r>
          </a:p>
          <a:p>
            <a:pPr marL="0" indent="0">
              <a:buNone/>
            </a:pPr>
            <a:r>
              <a:rPr lang="en-GB" b="1" dirty="0">
                <a:latin typeface="+mj-lt"/>
              </a:rPr>
              <a:t>I</a:t>
            </a:r>
            <a:r>
              <a:rPr lang="en-GB" dirty="0">
                <a:latin typeface="+mj-lt"/>
              </a:rPr>
              <a:t>t condoned a system of double standards, injustice and hypocrisy, it discriminated against poor women, who were denigrated, denied civil rights while rich  &amp; powerful men could have sex with prostitutes, including children and spread diseases with impunity. They were not ‘named and shamed’  </a:t>
            </a:r>
          </a:p>
          <a:p>
            <a:endParaRPr lang="en-GB" b="1" dirty="0">
              <a:latin typeface="+mj-lt"/>
            </a:endParaRPr>
          </a:p>
        </p:txBody>
      </p:sp>
    </p:spTree>
    <p:extLst>
      <p:ext uri="{BB962C8B-B14F-4D97-AF65-F5344CB8AC3E}">
        <p14:creationId xmlns:p14="http://schemas.microsoft.com/office/powerpoint/2010/main" val="3107737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BD2BB-36A3-4A2C-9F46-D7DA1879C824}"/>
              </a:ext>
            </a:extLst>
          </p:cNvPr>
          <p:cNvSpPr>
            <a:spLocks noGrp="1"/>
          </p:cNvSpPr>
          <p:nvPr>
            <p:ph type="title"/>
          </p:nvPr>
        </p:nvSpPr>
        <p:spPr>
          <a:xfrm>
            <a:off x="838200" y="396241"/>
            <a:ext cx="10515600" cy="711200"/>
          </a:xfrm>
        </p:spPr>
        <p:txBody>
          <a:bodyPr>
            <a:normAutofit/>
          </a:bodyPr>
          <a:lstStyle/>
          <a:p>
            <a:pPr algn="ctr"/>
            <a:r>
              <a:rPr lang="en-GB" sz="4000" b="1" dirty="0">
                <a:solidFill>
                  <a:srgbClr val="33CCCC"/>
                </a:solidFill>
              </a:rPr>
              <a:t>Outcome</a:t>
            </a:r>
          </a:p>
        </p:txBody>
      </p:sp>
      <p:sp>
        <p:nvSpPr>
          <p:cNvPr id="4" name="Content Placeholder 3">
            <a:extLst>
              <a:ext uri="{FF2B5EF4-FFF2-40B4-BE49-F238E27FC236}">
                <a16:creationId xmlns:a16="http://schemas.microsoft.com/office/drawing/2014/main" id="{C1917E13-C0F8-4259-8B6A-6C7DB14C98E5}"/>
              </a:ext>
            </a:extLst>
          </p:cNvPr>
          <p:cNvSpPr>
            <a:spLocks noGrp="1"/>
          </p:cNvSpPr>
          <p:nvPr>
            <p:ph sz="half" idx="2"/>
          </p:nvPr>
        </p:nvSpPr>
        <p:spPr>
          <a:xfrm>
            <a:off x="5435600" y="1209040"/>
            <a:ext cx="5623560" cy="5100320"/>
          </a:xfrm>
        </p:spPr>
        <p:txBody>
          <a:bodyPr>
            <a:normAutofit lnSpcReduction="10000"/>
          </a:bodyPr>
          <a:lstStyle/>
          <a:p>
            <a:pPr marL="0" indent="0">
              <a:buNone/>
            </a:pPr>
            <a:r>
              <a:rPr lang="en-GB" dirty="0">
                <a:latin typeface="+mj-lt"/>
              </a:rPr>
              <a:t>Josephine led the campaign for 10 years  lobbying, public speaking and writing, which led to a full repeal in 1886. </a:t>
            </a:r>
          </a:p>
          <a:p>
            <a:endParaRPr lang="en-GB" dirty="0">
              <a:latin typeface="+mj-lt"/>
            </a:endParaRPr>
          </a:p>
          <a:p>
            <a:pPr marL="0" indent="0">
              <a:buNone/>
            </a:pPr>
            <a:r>
              <a:rPr lang="en-GB" dirty="0">
                <a:latin typeface="+mj-lt"/>
              </a:rPr>
              <a:t>It was first time that an independent women’s movement in Britain addressed itself so forcefully to a domestic political issue specifically on behalf of women and girls. It was a courageous challenge to the male-dominated institutions that would come to be known as patriarchy</a:t>
            </a:r>
          </a:p>
        </p:txBody>
      </p:sp>
      <p:pic>
        <p:nvPicPr>
          <p:cNvPr id="5122" name="Picture 2" descr="A plaque outside the house in Liverpool where Josephine Butler rescued ‘outcast women’">
            <a:extLst>
              <a:ext uri="{FF2B5EF4-FFF2-40B4-BE49-F238E27FC236}">
                <a16:creationId xmlns:a16="http://schemas.microsoft.com/office/drawing/2014/main" id="{82CA9714-7B67-4D3F-A83D-65D52715EB5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36600" y="1209040"/>
            <a:ext cx="4267199" cy="4693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098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9AB13-9597-4B0A-861F-DB8B4A67D0DB}"/>
              </a:ext>
            </a:extLst>
          </p:cNvPr>
          <p:cNvSpPr>
            <a:spLocks noGrp="1"/>
          </p:cNvSpPr>
          <p:nvPr>
            <p:ph type="title"/>
          </p:nvPr>
        </p:nvSpPr>
        <p:spPr/>
        <p:txBody>
          <a:bodyPr>
            <a:normAutofit/>
          </a:bodyPr>
          <a:lstStyle/>
          <a:p>
            <a:r>
              <a:rPr lang="en-GB" sz="4000" b="1" dirty="0">
                <a:solidFill>
                  <a:srgbClr val="33CCCC"/>
                </a:solidFill>
              </a:rPr>
              <a:t>The Gospel Transforms and transcends the gender limiting roles of society</a:t>
            </a:r>
          </a:p>
        </p:txBody>
      </p:sp>
      <p:sp>
        <p:nvSpPr>
          <p:cNvPr id="3" name="Content Placeholder 2">
            <a:extLst>
              <a:ext uri="{FF2B5EF4-FFF2-40B4-BE49-F238E27FC236}">
                <a16:creationId xmlns:a16="http://schemas.microsoft.com/office/drawing/2014/main" id="{C414F068-49F3-41D2-B845-3A3E8E74AACC}"/>
              </a:ext>
            </a:extLst>
          </p:cNvPr>
          <p:cNvSpPr>
            <a:spLocks noGrp="1"/>
          </p:cNvSpPr>
          <p:nvPr>
            <p:ph idx="1"/>
          </p:nvPr>
        </p:nvSpPr>
        <p:spPr>
          <a:xfrm>
            <a:off x="528320" y="1690688"/>
            <a:ext cx="10825480" cy="4486275"/>
          </a:xfrm>
        </p:spPr>
        <p:txBody>
          <a:bodyPr>
            <a:normAutofit/>
          </a:bodyPr>
          <a:lstStyle/>
          <a:p>
            <a:r>
              <a:rPr lang="en-GB" sz="3200" dirty="0">
                <a:latin typeface="+mj-lt"/>
              </a:rPr>
              <a:t>Josephine Butler, inspired by her faith, the teaching of Jesus felt called by God to challenge injustices to women &amp; gave her the strength, determination to persevere 10 year campaign, in which she was reviled in public by MP’s, journalists </a:t>
            </a:r>
          </a:p>
          <a:p>
            <a:pPr marL="0" indent="0">
              <a:buNone/>
            </a:pPr>
            <a:endParaRPr lang="en-GB" sz="3200" dirty="0">
              <a:latin typeface="+mj-lt"/>
            </a:endParaRPr>
          </a:p>
          <a:p>
            <a:r>
              <a:rPr lang="en-GB" sz="3200" dirty="0">
                <a:latin typeface="+mj-lt"/>
              </a:rPr>
              <a:t>She didn’t do it alone her family of origin gave her a legacy of social justice and Christian faith &amp; her husband supported her. As a middle class woman of social standing, she had influence. </a:t>
            </a:r>
          </a:p>
        </p:txBody>
      </p:sp>
    </p:spTree>
    <p:extLst>
      <p:ext uri="{BB962C8B-B14F-4D97-AF65-F5344CB8AC3E}">
        <p14:creationId xmlns:p14="http://schemas.microsoft.com/office/powerpoint/2010/main" val="442093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78F7E-6F98-4357-8CD2-1EC06DD12167}"/>
              </a:ext>
            </a:extLst>
          </p:cNvPr>
          <p:cNvSpPr>
            <a:spLocks noGrp="1"/>
          </p:cNvSpPr>
          <p:nvPr>
            <p:ph type="title"/>
          </p:nvPr>
        </p:nvSpPr>
        <p:spPr>
          <a:xfrm>
            <a:off x="838200" y="365125"/>
            <a:ext cx="10515600" cy="772795"/>
          </a:xfrm>
        </p:spPr>
        <p:txBody>
          <a:bodyPr>
            <a:normAutofit/>
          </a:bodyPr>
          <a:lstStyle/>
          <a:p>
            <a:r>
              <a:rPr lang="en-GB" sz="4000" b="1" dirty="0">
                <a:solidFill>
                  <a:srgbClr val="33CCCC"/>
                </a:solidFill>
              </a:rPr>
              <a:t>The Gospel sets us Free to serve</a:t>
            </a:r>
          </a:p>
        </p:txBody>
      </p:sp>
      <p:sp>
        <p:nvSpPr>
          <p:cNvPr id="4" name="Content Placeholder 3">
            <a:extLst>
              <a:ext uri="{FF2B5EF4-FFF2-40B4-BE49-F238E27FC236}">
                <a16:creationId xmlns:a16="http://schemas.microsoft.com/office/drawing/2014/main" id="{1F369CED-C89A-41CD-A06B-499C8301A3CE}"/>
              </a:ext>
            </a:extLst>
          </p:cNvPr>
          <p:cNvSpPr>
            <a:spLocks noGrp="1"/>
          </p:cNvSpPr>
          <p:nvPr>
            <p:ph sz="half" idx="2"/>
          </p:nvPr>
        </p:nvSpPr>
        <p:spPr>
          <a:xfrm>
            <a:off x="6172199" y="1209040"/>
            <a:ext cx="5632807" cy="4967923"/>
          </a:xfrm>
        </p:spPr>
        <p:txBody>
          <a:bodyPr>
            <a:normAutofit lnSpcReduction="10000"/>
          </a:bodyPr>
          <a:lstStyle/>
          <a:p>
            <a:r>
              <a:rPr lang="en-GB" dirty="0">
                <a:latin typeface="+mj-lt"/>
              </a:rPr>
              <a:t>As women &amp; men we have many callings in life as family and community members, citizens, employers, employees.</a:t>
            </a:r>
          </a:p>
          <a:p>
            <a:r>
              <a:rPr lang="en-GB" dirty="0">
                <a:latin typeface="+mj-lt"/>
              </a:rPr>
              <a:t>With the resources, talents and responsibilities we have, we are to use them wisely with baptized imaginations wherever we are to serve God faithfully to build up our neighbours, which transcends and reforms the social and cultural patterns in our particular society. </a:t>
            </a:r>
          </a:p>
        </p:txBody>
      </p:sp>
      <p:sp>
        <p:nvSpPr>
          <p:cNvPr id="5" name="Content Placeholder 4">
            <a:extLst>
              <a:ext uri="{FF2B5EF4-FFF2-40B4-BE49-F238E27FC236}">
                <a16:creationId xmlns:a16="http://schemas.microsoft.com/office/drawing/2014/main" id="{DE482BFC-C952-4CCB-969C-DA6BE824B015}"/>
              </a:ext>
            </a:extLst>
          </p:cNvPr>
          <p:cNvSpPr>
            <a:spLocks noGrp="1"/>
          </p:cNvSpPr>
          <p:nvPr>
            <p:ph sz="half" idx="1"/>
          </p:nvPr>
        </p:nvSpPr>
        <p:spPr>
          <a:xfrm>
            <a:off x="538480" y="1209040"/>
            <a:ext cx="5481320" cy="4967923"/>
          </a:xfrm>
        </p:spPr>
        <p:txBody>
          <a:bodyPr>
            <a:normAutofit lnSpcReduction="10000"/>
          </a:bodyPr>
          <a:lstStyle/>
          <a:p>
            <a:r>
              <a:rPr lang="en-GB" dirty="0">
                <a:latin typeface="+mj-lt"/>
              </a:rPr>
              <a:t>Gal 3: 26 &amp; 28 So you in Christ Jesus you are all children of God through faith …. There is neither Jew not Gentile, slave nor free, male or female for you are all in Christ Jesus.</a:t>
            </a:r>
          </a:p>
          <a:p>
            <a:r>
              <a:rPr lang="en-GB" dirty="0">
                <a:latin typeface="+mj-lt"/>
              </a:rPr>
              <a:t>Gal 5:1 It is for freedom that Christ has set us free…. Vs 13 you, my brothers and sisters were called to be free. But do not use your freedom to indulge the flesh, rather serve one another humbly in love.  </a:t>
            </a:r>
          </a:p>
        </p:txBody>
      </p:sp>
    </p:spTree>
    <p:extLst>
      <p:ext uri="{BB962C8B-B14F-4D97-AF65-F5344CB8AC3E}">
        <p14:creationId xmlns:p14="http://schemas.microsoft.com/office/powerpoint/2010/main" val="1671815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AABF-7694-4F69-88CD-8E49AB8C70F6}"/>
              </a:ext>
            </a:extLst>
          </p:cNvPr>
          <p:cNvSpPr>
            <a:spLocks noGrp="1"/>
          </p:cNvSpPr>
          <p:nvPr>
            <p:ph type="title"/>
          </p:nvPr>
        </p:nvSpPr>
        <p:spPr>
          <a:xfrm>
            <a:off x="838200" y="128425"/>
            <a:ext cx="10515600" cy="1012007"/>
          </a:xfrm>
        </p:spPr>
        <p:txBody>
          <a:bodyPr>
            <a:noAutofit/>
          </a:bodyPr>
          <a:lstStyle/>
          <a:p>
            <a:r>
              <a:rPr lang="en-GB" b="1" dirty="0">
                <a:solidFill>
                  <a:srgbClr val="33CCCC"/>
                </a:solidFill>
              </a:rPr>
              <a:t>The idea of ‘motherhood’ can evoke many different thoughts, feelings, images, memories</a:t>
            </a:r>
          </a:p>
        </p:txBody>
      </p:sp>
      <p:pic>
        <p:nvPicPr>
          <p:cNvPr id="2050" name="Picture 2" descr="Grandmother With Children Images - Free Download on Freepik">
            <a:extLst>
              <a:ext uri="{FF2B5EF4-FFF2-40B4-BE49-F238E27FC236}">
                <a16:creationId xmlns:a16="http://schemas.microsoft.com/office/drawing/2014/main" id="{711B3177-84A3-4E12-A687-198F3CC9E53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014738" y="3897002"/>
            <a:ext cx="4544247" cy="26301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ultitasking Mom Images – Browse 9,029 Stock Photos, Vectors, and Video |  Adobe Stock">
            <a:extLst>
              <a:ext uri="{FF2B5EF4-FFF2-40B4-BE49-F238E27FC236}">
                <a16:creationId xmlns:a16="http://schemas.microsoft.com/office/drawing/2014/main" id="{34D74804-D554-4641-93CE-4882C5DFD435}"/>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6809553" y="1257275"/>
            <a:ext cx="4749432" cy="25228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other’s Day">
            <a:extLst>
              <a:ext uri="{FF2B5EF4-FFF2-40B4-BE49-F238E27FC236}">
                <a16:creationId xmlns:a16="http://schemas.microsoft.com/office/drawing/2014/main" id="{C1395C89-AD95-4FAE-B945-0F6B336DCB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615" y="1466346"/>
            <a:ext cx="5853702" cy="466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684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2D7F7-9343-4C42-A886-B88A748307DE}"/>
              </a:ext>
            </a:extLst>
          </p:cNvPr>
          <p:cNvSpPr>
            <a:spLocks noGrp="1"/>
          </p:cNvSpPr>
          <p:nvPr>
            <p:ph type="title"/>
          </p:nvPr>
        </p:nvSpPr>
        <p:spPr>
          <a:xfrm>
            <a:off x="838200" y="1"/>
            <a:ext cx="10515600" cy="801384"/>
          </a:xfrm>
        </p:spPr>
        <p:txBody>
          <a:bodyPr>
            <a:normAutofit/>
          </a:bodyPr>
          <a:lstStyle/>
          <a:p>
            <a:pPr algn="ctr"/>
            <a:r>
              <a:rPr lang="en-GB" b="1" dirty="0">
                <a:solidFill>
                  <a:srgbClr val="33CCCC"/>
                </a:solidFill>
              </a:rPr>
              <a:t>The Creation/Cultural Mandate</a:t>
            </a:r>
          </a:p>
        </p:txBody>
      </p:sp>
      <p:sp>
        <p:nvSpPr>
          <p:cNvPr id="3" name="Content Placeholder 2">
            <a:extLst>
              <a:ext uri="{FF2B5EF4-FFF2-40B4-BE49-F238E27FC236}">
                <a16:creationId xmlns:a16="http://schemas.microsoft.com/office/drawing/2014/main" id="{41B11F72-D233-4081-A81D-93CBC82F6E14}"/>
              </a:ext>
            </a:extLst>
          </p:cNvPr>
          <p:cNvSpPr>
            <a:spLocks noGrp="1"/>
          </p:cNvSpPr>
          <p:nvPr>
            <p:ph sz="half" idx="1"/>
          </p:nvPr>
        </p:nvSpPr>
        <p:spPr>
          <a:xfrm>
            <a:off x="318499" y="1043417"/>
            <a:ext cx="5701301" cy="5133546"/>
          </a:xfrm>
        </p:spPr>
        <p:txBody>
          <a:bodyPr>
            <a:normAutofit fontScale="92500" lnSpcReduction="20000"/>
          </a:bodyPr>
          <a:lstStyle/>
          <a:p>
            <a:r>
              <a:rPr lang="en-GB" dirty="0"/>
              <a:t>Gen 1: 27 &amp; 28a So God created mankind in his own image, in the image of God, he created them; male and female he created them.</a:t>
            </a:r>
          </a:p>
          <a:p>
            <a:r>
              <a:rPr lang="en-GB" dirty="0"/>
              <a:t>God blessed them and said them, “Be fruitful and increase in number; fill the earth and subdue it….. </a:t>
            </a:r>
          </a:p>
          <a:p>
            <a:r>
              <a:rPr lang="en-GB" dirty="0"/>
              <a:t>Gen.2: 18 The Lord God said, it is not go</a:t>
            </a:r>
          </a:p>
          <a:p>
            <a:r>
              <a:rPr lang="en-GB" dirty="0"/>
              <a:t>od for man to be alone. I will make a helper (</a:t>
            </a:r>
            <a:r>
              <a:rPr lang="en-GB" i="1" dirty="0" err="1"/>
              <a:t>ezer</a:t>
            </a:r>
            <a:r>
              <a:rPr lang="en-GB" i="1" dirty="0"/>
              <a:t>) </a:t>
            </a:r>
            <a:r>
              <a:rPr lang="en-GB" dirty="0"/>
              <a:t>suitable for him</a:t>
            </a:r>
          </a:p>
          <a:p>
            <a:r>
              <a:rPr lang="en-GB" dirty="0"/>
              <a:t>Gen 3 consequences of sin –</a:t>
            </a:r>
          </a:p>
          <a:p>
            <a:pPr marL="0" indent="0">
              <a:buNone/>
            </a:pPr>
            <a:r>
              <a:rPr lang="en-GB" dirty="0"/>
              <a:t> work, childbirth and the relationship  between the sexes will be difficult</a:t>
            </a:r>
          </a:p>
          <a:p>
            <a:endParaRPr lang="en-GB" i="1" dirty="0"/>
          </a:p>
        </p:txBody>
      </p:sp>
      <p:pic>
        <p:nvPicPr>
          <p:cNvPr id="3074" name="Picture 2" descr="undefined">
            <a:extLst>
              <a:ext uri="{FF2B5EF4-FFF2-40B4-BE49-F238E27FC236}">
                <a16:creationId xmlns:a16="http://schemas.microsoft.com/office/drawing/2014/main" id="{096B929B-824B-4D7D-899F-4286B741CD3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87957" y="1202077"/>
            <a:ext cx="5181600" cy="487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288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A240-3154-4AAE-84F4-4DA0DE43F7D2}"/>
              </a:ext>
            </a:extLst>
          </p:cNvPr>
          <p:cNvSpPr>
            <a:spLocks noGrp="1"/>
          </p:cNvSpPr>
          <p:nvPr>
            <p:ph type="title"/>
          </p:nvPr>
        </p:nvSpPr>
        <p:spPr>
          <a:xfrm>
            <a:off x="838200" y="365125"/>
            <a:ext cx="10515600" cy="785581"/>
          </a:xfrm>
        </p:spPr>
        <p:txBody>
          <a:bodyPr/>
          <a:lstStyle/>
          <a:p>
            <a:pPr algn="ctr"/>
            <a:r>
              <a:rPr lang="en-GB" b="1" dirty="0">
                <a:solidFill>
                  <a:srgbClr val="33CCCC"/>
                </a:solidFill>
              </a:rPr>
              <a:t>Proverbs 31: 10 -31</a:t>
            </a:r>
          </a:p>
        </p:txBody>
      </p:sp>
      <p:sp>
        <p:nvSpPr>
          <p:cNvPr id="3" name="Content Placeholder 2">
            <a:extLst>
              <a:ext uri="{FF2B5EF4-FFF2-40B4-BE49-F238E27FC236}">
                <a16:creationId xmlns:a16="http://schemas.microsoft.com/office/drawing/2014/main" id="{D3079D52-9538-4F48-82E2-3DBF5EF3760C}"/>
              </a:ext>
            </a:extLst>
          </p:cNvPr>
          <p:cNvSpPr>
            <a:spLocks noGrp="1"/>
          </p:cNvSpPr>
          <p:nvPr>
            <p:ph idx="1"/>
          </p:nvPr>
        </p:nvSpPr>
        <p:spPr>
          <a:xfrm>
            <a:off x="838200" y="1243173"/>
            <a:ext cx="10515600" cy="4068566"/>
          </a:xfrm>
        </p:spPr>
        <p:txBody>
          <a:bodyPr>
            <a:noAutofit/>
          </a:bodyPr>
          <a:lstStyle/>
          <a:p>
            <a:r>
              <a:rPr lang="en-GB" sz="3600" dirty="0">
                <a:latin typeface="+mj-lt"/>
              </a:rPr>
              <a:t>….. gives us a glimpse of the noble woman, who would make her husband proud at that time. She is praised for her work, her business acumen, her faithfulness in overseeing her household, her managerial skills and her wisdom.</a:t>
            </a:r>
          </a:p>
          <a:p>
            <a:r>
              <a:rPr lang="en-GB" sz="3600" dirty="0">
                <a:latin typeface="+mj-lt"/>
              </a:rPr>
              <a:t>Vs 29 says, </a:t>
            </a:r>
            <a:r>
              <a:rPr lang="en-GB" sz="3600" b="1" dirty="0">
                <a:latin typeface="+mj-lt"/>
              </a:rPr>
              <a:t>Many women do noble things, but you surpass them all</a:t>
            </a:r>
            <a:r>
              <a:rPr lang="en-GB" sz="3600" dirty="0">
                <a:latin typeface="+mj-lt"/>
              </a:rPr>
              <a:t>. And the passage ends with </a:t>
            </a:r>
          </a:p>
          <a:p>
            <a:r>
              <a:rPr lang="en-GB" sz="3600" b="1" dirty="0">
                <a:latin typeface="+mj-lt"/>
              </a:rPr>
              <a:t>Honour her for all that her hands have done, and let her works bring her praise at the city gate</a:t>
            </a:r>
            <a:r>
              <a:rPr lang="en-GB" sz="3600" dirty="0">
                <a:latin typeface="+mj-lt"/>
              </a:rPr>
              <a:t>. </a:t>
            </a:r>
          </a:p>
        </p:txBody>
      </p:sp>
    </p:spTree>
    <p:extLst>
      <p:ext uri="{BB962C8B-B14F-4D97-AF65-F5344CB8AC3E}">
        <p14:creationId xmlns:p14="http://schemas.microsoft.com/office/powerpoint/2010/main" val="3568188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3EA8BF-D5E4-4233-BEDB-22CA335019D8}"/>
              </a:ext>
            </a:extLst>
          </p:cNvPr>
          <p:cNvSpPr>
            <a:spLocks noGrp="1"/>
          </p:cNvSpPr>
          <p:nvPr>
            <p:ph type="title"/>
          </p:nvPr>
        </p:nvSpPr>
        <p:spPr>
          <a:xfrm>
            <a:off x="838200" y="0"/>
            <a:ext cx="10515600" cy="1119884"/>
          </a:xfrm>
        </p:spPr>
        <p:txBody>
          <a:bodyPr/>
          <a:lstStyle/>
          <a:p>
            <a:pPr algn="ctr"/>
            <a:r>
              <a:rPr lang="en-GB" b="1" dirty="0">
                <a:solidFill>
                  <a:srgbClr val="33CCCC"/>
                </a:solidFill>
              </a:rPr>
              <a:t>Pre-Industrial Revolution</a:t>
            </a:r>
          </a:p>
        </p:txBody>
      </p:sp>
      <p:pic>
        <p:nvPicPr>
          <p:cNvPr id="4098" name="Picture 2" descr="his story, her story: A Hard Day's Night: Medieval Women at Work">
            <a:extLst>
              <a:ext uri="{FF2B5EF4-FFF2-40B4-BE49-F238E27FC236}">
                <a16:creationId xmlns:a16="http://schemas.microsoft.com/office/drawing/2014/main" id="{C982371D-D131-4909-9CA2-F72A0661801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947881" y="1212351"/>
            <a:ext cx="4723453" cy="48699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07B66A0D-8587-4619-8808-7AFD42A72074}"/>
              </a:ext>
            </a:extLst>
          </p:cNvPr>
          <p:cNvSpPr>
            <a:spLocks noGrp="1"/>
          </p:cNvSpPr>
          <p:nvPr>
            <p:ph sz="half" idx="2"/>
          </p:nvPr>
        </p:nvSpPr>
        <p:spPr>
          <a:xfrm>
            <a:off x="6172199" y="1307013"/>
            <a:ext cx="5386227" cy="4869950"/>
          </a:xfrm>
        </p:spPr>
        <p:txBody>
          <a:bodyPr>
            <a:normAutofit/>
          </a:bodyPr>
          <a:lstStyle/>
          <a:p>
            <a:r>
              <a:rPr lang="en-GB" sz="3200" dirty="0">
                <a:latin typeface="+mj-lt"/>
              </a:rPr>
              <a:t>90% of people lived in small rural communities</a:t>
            </a:r>
          </a:p>
          <a:p>
            <a:r>
              <a:rPr lang="en-GB" sz="3200" dirty="0">
                <a:latin typeface="+mj-lt"/>
              </a:rPr>
              <a:t>Women worked hard milking cows, spinning wool, brewing, weaving, making crafts, churning butter, growing food, trading running their own businesses, midwifery</a:t>
            </a:r>
          </a:p>
          <a:p>
            <a:r>
              <a:rPr lang="en-GB" sz="3200" dirty="0">
                <a:latin typeface="+mj-lt"/>
              </a:rPr>
              <a:t>Some became nuns, abbesses</a:t>
            </a:r>
          </a:p>
        </p:txBody>
      </p:sp>
    </p:spTree>
    <p:extLst>
      <p:ext uri="{BB962C8B-B14F-4D97-AF65-F5344CB8AC3E}">
        <p14:creationId xmlns:p14="http://schemas.microsoft.com/office/powerpoint/2010/main" val="3969348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2862-F8B0-41C3-9765-7D75596E6ECD}"/>
              </a:ext>
            </a:extLst>
          </p:cNvPr>
          <p:cNvSpPr>
            <a:spLocks noGrp="1"/>
          </p:cNvSpPr>
          <p:nvPr>
            <p:ph type="title"/>
          </p:nvPr>
        </p:nvSpPr>
        <p:spPr>
          <a:xfrm>
            <a:off x="838200" y="1"/>
            <a:ext cx="10515600" cy="904125"/>
          </a:xfrm>
        </p:spPr>
        <p:txBody>
          <a:bodyPr>
            <a:normAutofit/>
          </a:bodyPr>
          <a:lstStyle/>
          <a:p>
            <a:pPr algn="ctr"/>
            <a:r>
              <a:rPr lang="en-GB" sz="4000" b="1" dirty="0">
                <a:solidFill>
                  <a:srgbClr val="33CCCC"/>
                </a:solidFill>
              </a:rPr>
              <a:t>Many changes in the18</a:t>
            </a:r>
            <a:r>
              <a:rPr lang="en-GB" sz="4000" b="1" baseline="30000" dirty="0">
                <a:solidFill>
                  <a:srgbClr val="33CCCC"/>
                </a:solidFill>
              </a:rPr>
              <a:t>th</a:t>
            </a:r>
            <a:r>
              <a:rPr lang="en-GB" sz="4000" b="1" dirty="0">
                <a:solidFill>
                  <a:srgbClr val="33CCCC"/>
                </a:solidFill>
              </a:rPr>
              <a:t> Century </a:t>
            </a:r>
          </a:p>
        </p:txBody>
      </p:sp>
      <p:sp>
        <p:nvSpPr>
          <p:cNvPr id="3" name="Content Placeholder 2">
            <a:extLst>
              <a:ext uri="{FF2B5EF4-FFF2-40B4-BE49-F238E27FC236}">
                <a16:creationId xmlns:a16="http://schemas.microsoft.com/office/drawing/2014/main" id="{FBD76E40-2702-4BC0-968A-CFCD67E6DA09}"/>
              </a:ext>
            </a:extLst>
          </p:cNvPr>
          <p:cNvSpPr>
            <a:spLocks noGrp="1"/>
          </p:cNvSpPr>
          <p:nvPr>
            <p:ph idx="1"/>
          </p:nvPr>
        </p:nvSpPr>
        <p:spPr>
          <a:xfrm>
            <a:off x="616449" y="791110"/>
            <a:ext cx="10737351" cy="5385853"/>
          </a:xfrm>
        </p:spPr>
        <p:txBody>
          <a:bodyPr/>
          <a:lstStyle/>
          <a:p>
            <a:r>
              <a:rPr lang="en-GB" dirty="0">
                <a:latin typeface="+mj-lt"/>
              </a:rPr>
              <a:t>It was a time of global expansion and trade, development of science and technology, cultural institutions like art &amp; theatre, rise of parliament</a:t>
            </a:r>
          </a:p>
          <a:p>
            <a:r>
              <a:rPr lang="en-GB" dirty="0">
                <a:latin typeface="+mj-lt"/>
              </a:rPr>
              <a:t>Increasing urbanization and increased literacy</a:t>
            </a:r>
          </a:p>
          <a:p>
            <a:r>
              <a:rPr lang="en-GB" dirty="0">
                <a:latin typeface="+mj-lt"/>
              </a:rPr>
              <a:t>Enlightenment ideas </a:t>
            </a:r>
            <a:r>
              <a:rPr lang="en-GB" dirty="0" err="1">
                <a:latin typeface="+mj-lt"/>
              </a:rPr>
              <a:t>eg</a:t>
            </a:r>
            <a:r>
              <a:rPr lang="en-GB" dirty="0">
                <a:latin typeface="+mj-lt"/>
              </a:rPr>
              <a:t> faith in reason</a:t>
            </a:r>
          </a:p>
          <a:p>
            <a:r>
              <a:rPr lang="en-GB" dirty="0">
                <a:latin typeface="+mj-lt"/>
              </a:rPr>
              <a:t>The principle of </a:t>
            </a:r>
            <a:r>
              <a:rPr lang="en-GB" b="1" i="1" dirty="0">
                <a:latin typeface="+mj-lt"/>
              </a:rPr>
              <a:t>couverture</a:t>
            </a:r>
            <a:r>
              <a:rPr lang="en-GB" i="1" dirty="0">
                <a:latin typeface="+mj-lt"/>
              </a:rPr>
              <a:t> </a:t>
            </a:r>
            <a:r>
              <a:rPr lang="en-GB" dirty="0">
                <a:latin typeface="+mj-lt"/>
              </a:rPr>
              <a:t>was adopted in law by Gladstone, in which a woman lost her identity and legal status as an individual when she married. And the two became one, but the one was him. A husband controlled his wife’s income, property, children everything</a:t>
            </a:r>
            <a:r>
              <a:rPr lang="en-GB" dirty="0"/>
              <a:t>. </a:t>
            </a:r>
          </a:p>
          <a:p>
            <a:r>
              <a:rPr lang="en-GB" dirty="0">
                <a:latin typeface="+mj-lt"/>
              </a:rPr>
              <a:t>Revivalism and growth of </a:t>
            </a:r>
            <a:r>
              <a:rPr lang="en-GB" b="1" i="1" dirty="0">
                <a:latin typeface="+mj-lt"/>
              </a:rPr>
              <a:t>evangelicalism</a:t>
            </a:r>
            <a:r>
              <a:rPr lang="en-GB" dirty="0">
                <a:latin typeface="+mj-lt"/>
              </a:rPr>
              <a:t>, ‘a religion of the heart’ leading to the rise of nonconformist churches</a:t>
            </a:r>
          </a:p>
          <a:p>
            <a:r>
              <a:rPr lang="en-GB" dirty="0">
                <a:latin typeface="+mj-lt"/>
              </a:rPr>
              <a:t>Gender debates</a:t>
            </a:r>
          </a:p>
        </p:txBody>
      </p:sp>
    </p:spTree>
    <p:extLst>
      <p:ext uri="{BB962C8B-B14F-4D97-AF65-F5344CB8AC3E}">
        <p14:creationId xmlns:p14="http://schemas.microsoft.com/office/powerpoint/2010/main" val="1617785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9329D-5B3F-4F40-942F-09B7EFE05E6C}"/>
              </a:ext>
            </a:extLst>
          </p:cNvPr>
          <p:cNvSpPr>
            <a:spLocks noGrp="1"/>
          </p:cNvSpPr>
          <p:nvPr>
            <p:ph type="title"/>
          </p:nvPr>
        </p:nvSpPr>
        <p:spPr>
          <a:xfrm>
            <a:off x="838200" y="1"/>
            <a:ext cx="10515600" cy="1376736"/>
          </a:xfrm>
        </p:spPr>
        <p:txBody>
          <a:bodyPr>
            <a:normAutofit/>
          </a:bodyPr>
          <a:lstStyle/>
          <a:p>
            <a:pPr algn="ctr"/>
            <a:r>
              <a:rPr lang="en-GB" b="1" dirty="0">
                <a:solidFill>
                  <a:srgbClr val="33CCCC"/>
                </a:solidFill>
              </a:rPr>
              <a:t>19</a:t>
            </a:r>
            <a:r>
              <a:rPr lang="en-GB" b="1" baseline="30000" dirty="0">
                <a:solidFill>
                  <a:srgbClr val="33CCCC"/>
                </a:solidFill>
              </a:rPr>
              <a:t>th</a:t>
            </a:r>
            <a:r>
              <a:rPr lang="en-GB" b="1" dirty="0">
                <a:solidFill>
                  <a:srgbClr val="33CCCC"/>
                </a:solidFill>
              </a:rPr>
              <a:t> C and Evangelicalism</a:t>
            </a:r>
          </a:p>
        </p:txBody>
      </p:sp>
      <p:sp>
        <p:nvSpPr>
          <p:cNvPr id="4" name="Content Placeholder 3">
            <a:extLst>
              <a:ext uri="{FF2B5EF4-FFF2-40B4-BE49-F238E27FC236}">
                <a16:creationId xmlns:a16="http://schemas.microsoft.com/office/drawing/2014/main" id="{A2B741FA-DA11-4FC1-92E7-98093F906775}"/>
              </a:ext>
            </a:extLst>
          </p:cNvPr>
          <p:cNvSpPr>
            <a:spLocks noGrp="1"/>
          </p:cNvSpPr>
          <p:nvPr>
            <p:ph sz="half" idx="2"/>
          </p:nvPr>
        </p:nvSpPr>
        <p:spPr>
          <a:xfrm>
            <a:off x="4685016" y="1253448"/>
            <a:ext cx="6668784" cy="4923516"/>
          </a:xfrm>
        </p:spPr>
        <p:txBody>
          <a:bodyPr>
            <a:normAutofit lnSpcReduction="10000"/>
          </a:bodyPr>
          <a:lstStyle/>
          <a:p>
            <a:r>
              <a:rPr lang="en-GB" dirty="0"/>
              <a:t>Biblical - emphasized the authority of Scripture</a:t>
            </a:r>
          </a:p>
          <a:p>
            <a:r>
              <a:rPr lang="en-GB" dirty="0"/>
              <a:t> the centrality of the cross </a:t>
            </a:r>
          </a:p>
          <a:p>
            <a:r>
              <a:rPr lang="en-GB" dirty="0"/>
              <a:t>The need for conversion </a:t>
            </a:r>
          </a:p>
          <a:p>
            <a:r>
              <a:rPr lang="en-GB" dirty="0"/>
              <a:t>The inner faith needed to be expressed outwardly </a:t>
            </a:r>
            <a:r>
              <a:rPr lang="en-GB" dirty="0" err="1"/>
              <a:t>eg</a:t>
            </a:r>
            <a:r>
              <a:rPr lang="en-GB" dirty="0"/>
              <a:t> activism, evangelism, social justice) </a:t>
            </a:r>
          </a:p>
          <a:p>
            <a:r>
              <a:rPr lang="en-GB" dirty="0"/>
              <a:t>Mixed messages to women, both strengthening virtues of humility, submissiveness, self denying while also calling them to be active and do good in the world</a:t>
            </a:r>
          </a:p>
        </p:txBody>
      </p:sp>
      <p:pic>
        <p:nvPicPr>
          <p:cNvPr id="1026" name="Picture 2" descr="https://pictures.abebooks.com/isbn/9780415104647-uk.jpg">
            <a:extLst>
              <a:ext uri="{FF2B5EF4-FFF2-40B4-BE49-F238E27FC236}">
                <a16:creationId xmlns:a16="http://schemas.microsoft.com/office/drawing/2014/main" id="{65541E84-B177-4311-9440-BE121340294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18414" y="1171255"/>
            <a:ext cx="317182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204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DD3D1-D43C-4B2E-9281-C4B697CF0C26}"/>
              </a:ext>
            </a:extLst>
          </p:cNvPr>
          <p:cNvSpPr>
            <a:spLocks noGrp="1"/>
          </p:cNvSpPr>
          <p:nvPr>
            <p:ph type="title"/>
          </p:nvPr>
        </p:nvSpPr>
        <p:spPr>
          <a:xfrm>
            <a:off x="838200" y="1"/>
            <a:ext cx="10515600" cy="1119882"/>
          </a:xfrm>
        </p:spPr>
        <p:txBody>
          <a:bodyPr>
            <a:normAutofit/>
          </a:bodyPr>
          <a:lstStyle/>
          <a:p>
            <a:pPr algn="ctr"/>
            <a:r>
              <a:rPr lang="en-GB" b="1" dirty="0">
                <a:solidFill>
                  <a:srgbClr val="33CCCC"/>
                </a:solidFill>
              </a:rPr>
              <a:t>19</a:t>
            </a:r>
            <a:r>
              <a:rPr lang="en-GB" b="1" baseline="30000" dirty="0">
                <a:solidFill>
                  <a:srgbClr val="33CCCC"/>
                </a:solidFill>
              </a:rPr>
              <a:t>th</a:t>
            </a:r>
            <a:r>
              <a:rPr lang="en-GB" b="1" dirty="0">
                <a:solidFill>
                  <a:srgbClr val="33CCCC"/>
                </a:solidFill>
              </a:rPr>
              <a:t> C Doctrine of Separate Spheres</a:t>
            </a:r>
          </a:p>
        </p:txBody>
      </p:sp>
      <p:pic>
        <p:nvPicPr>
          <p:cNvPr id="7170" name="Picture 2" descr="Cult of Domesticity | Definition, Overview &amp; Significance - Lesson |  Study.com">
            <a:extLst>
              <a:ext uri="{FF2B5EF4-FFF2-40B4-BE49-F238E27FC236}">
                <a16:creationId xmlns:a16="http://schemas.microsoft.com/office/drawing/2014/main" id="{9C11D278-568E-427C-BB7D-1FD341A3004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82895" y="1259174"/>
            <a:ext cx="10370905" cy="4855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850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9E725-608E-4A3B-B9B6-42A4145D9C25}"/>
              </a:ext>
            </a:extLst>
          </p:cNvPr>
          <p:cNvSpPr>
            <a:spLocks noGrp="1"/>
          </p:cNvSpPr>
          <p:nvPr>
            <p:ph type="title"/>
          </p:nvPr>
        </p:nvSpPr>
        <p:spPr>
          <a:xfrm>
            <a:off x="838200" y="1"/>
            <a:ext cx="10515600" cy="1059365"/>
          </a:xfrm>
        </p:spPr>
        <p:txBody>
          <a:bodyPr/>
          <a:lstStyle/>
          <a:p>
            <a:pPr algn="ctr"/>
            <a:r>
              <a:rPr lang="en-GB" b="1" dirty="0">
                <a:solidFill>
                  <a:srgbClr val="33CCCC"/>
                </a:solidFill>
              </a:rPr>
              <a:t>Josephine Butler, Victorian Woman</a:t>
            </a:r>
          </a:p>
        </p:txBody>
      </p:sp>
      <p:sp>
        <p:nvSpPr>
          <p:cNvPr id="4" name="Content Placeholder 3">
            <a:extLst>
              <a:ext uri="{FF2B5EF4-FFF2-40B4-BE49-F238E27FC236}">
                <a16:creationId xmlns:a16="http://schemas.microsoft.com/office/drawing/2014/main" id="{E4E1E132-66C5-4FE1-80C9-069BD140AA76}"/>
              </a:ext>
            </a:extLst>
          </p:cNvPr>
          <p:cNvSpPr>
            <a:spLocks noGrp="1"/>
          </p:cNvSpPr>
          <p:nvPr>
            <p:ph sz="half" idx="2"/>
          </p:nvPr>
        </p:nvSpPr>
        <p:spPr>
          <a:xfrm>
            <a:off x="5191760" y="904240"/>
            <a:ext cx="6182360" cy="5272723"/>
          </a:xfrm>
        </p:spPr>
        <p:txBody>
          <a:bodyPr>
            <a:normAutofit lnSpcReduction="10000"/>
          </a:bodyPr>
          <a:lstStyle/>
          <a:p>
            <a:r>
              <a:rPr lang="en-GB" dirty="0">
                <a:latin typeface="+mj-lt"/>
              </a:rPr>
              <a:t>1828 -1906 from Northumberland</a:t>
            </a:r>
          </a:p>
          <a:p>
            <a:r>
              <a:rPr lang="en-GB" dirty="0">
                <a:latin typeface="+mj-lt"/>
              </a:rPr>
              <a:t>Parents were committed Evangelical Christians with liberal politics </a:t>
            </a:r>
            <a:r>
              <a:rPr lang="en-GB" dirty="0" err="1">
                <a:latin typeface="+mj-lt"/>
              </a:rPr>
              <a:t>eg</a:t>
            </a:r>
            <a:r>
              <a:rPr lang="en-GB" dirty="0">
                <a:latin typeface="+mj-lt"/>
              </a:rPr>
              <a:t> anti-slavery, equality</a:t>
            </a:r>
          </a:p>
          <a:p>
            <a:r>
              <a:rPr lang="en-GB" dirty="0">
                <a:latin typeface="+mj-lt"/>
              </a:rPr>
              <a:t>She inherited a belief in a loving &amp; merciful God, disliked narrowness and sectarianism, commitment to activism</a:t>
            </a:r>
          </a:p>
          <a:p>
            <a:r>
              <a:rPr lang="en-GB" dirty="0">
                <a:latin typeface="+mj-lt"/>
              </a:rPr>
              <a:t>Well educated, talented</a:t>
            </a:r>
          </a:p>
          <a:p>
            <a:r>
              <a:rPr lang="en-GB" dirty="0">
                <a:latin typeface="+mj-lt"/>
              </a:rPr>
              <a:t>As a young woman wrestled with the suffering and injustice</a:t>
            </a:r>
          </a:p>
          <a:p>
            <a:r>
              <a:rPr lang="en-GB" dirty="0">
                <a:latin typeface="+mj-lt"/>
              </a:rPr>
              <a:t>Happily married to George Butler, an ordained Evangelical committed to equality</a:t>
            </a:r>
          </a:p>
        </p:txBody>
      </p:sp>
      <p:pic>
        <p:nvPicPr>
          <p:cNvPr id="8194" name="Picture 2" descr="Josephine Butler - Wikipedia">
            <a:extLst>
              <a:ext uri="{FF2B5EF4-FFF2-40B4-BE49-F238E27FC236}">
                <a16:creationId xmlns:a16="http://schemas.microsoft.com/office/drawing/2014/main" id="{7033DAE7-34CB-4C77-8D7E-F6FC8D391057}"/>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09320" y="982385"/>
            <a:ext cx="3852809" cy="5116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44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4187</TotalTime>
  <Words>2246</Words>
  <Application>Microsoft Office PowerPoint</Application>
  <PresentationFormat>Widescreen</PresentationFormat>
  <Paragraphs>102</Paragraphs>
  <Slides>16</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Motherhood and the Body of Christ </vt:lpstr>
      <vt:lpstr>The idea of ‘motherhood’ can evoke many different thoughts, feelings, images, memories</vt:lpstr>
      <vt:lpstr>The Creation/Cultural Mandate</vt:lpstr>
      <vt:lpstr>Proverbs 31: 10 -31</vt:lpstr>
      <vt:lpstr>Pre-Industrial Revolution</vt:lpstr>
      <vt:lpstr>Many changes in the18th Century </vt:lpstr>
      <vt:lpstr>19th C and Evangelicalism</vt:lpstr>
      <vt:lpstr>19th C Doctrine of Separate Spheres</vt:lpstr>
      <vt:lpstr>Josephine Butler, Victorian Woman</vt:lpstr>
      <vt:lpstr> Josephine’s ongoing Journey</vt:lpstr>
      <vt:lpstr>19th Century Street Walkers in Haymarket</vt:lpstr>
      <vt:lpstr>Contagious Diseases Act  (CDA) 1864 </vt:lpstr>
      <vt:lpstr>The CDA Act &amp; Objections</vt:lpstr>
      <vt:lpstr>Outcome</vt:lpstr>
      <vt:lpstr>The Gospel Transforms and transcends the gender limiting roles of society</vt:lpstr>
      <vt:lpstr>The Gospel sets us Free to serve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Duncan Stow</dc:creator>
  <cp:lastModifiedBy>Anne Burghgraef</cp:lastModifiedBy>
  <cp:revision>112</cp:revision>
  <dcterms:created xsi:type="dcterms:W3CDTF">2024-01-09T15:52:25Z</dcterms:created>
  <dcterms:modified xsi:type="dcterms:W3CDTF">2025-03-30T08:34:16Z</dcterms:modified>
</cp:coreProperties>
</file>