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rgbClr val="FFFF00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2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EAA4B-908E-7C49-8E66-DADB1267C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E9CB-1074-8440-A2DB-307386706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3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AE59-216B-B34A-BFAA-EC8565CCA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1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3F50A-472D-8444-904D-482CD3354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BB39-3D46-884D-868E-74D471EBF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2E69F-6D1A-7747-B2A0-02CF567A4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B82-0AD7-1544-9EBD-F0AF33480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563AD-6E81-1D40-BAA3-5BBFC0D40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5C63-64C9-5E45-AAD8-B9BB57E8D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93C7-A491-764D-ABC4-EBFB99E65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EDD7-D9D9-EB4E-97D7-5E721D684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D52891F-8F77-2C41-9436-4A10981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FFFF00"/>
                </a:solidFill>
                <a:latin typeface="+mn-lt"/>
                <a:cs typeface="+mj-cs"/>
              </a:rPr>
              <a:t>Colossians 1: 15 - 23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353425" cy="4267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b="1" i="1" dirty="0" smtClean="0">
                <a:solidFill>
                  <a:srgbClr val="FFFF00"/>
                </a:solidFill>
                <a:latin typeface="+mj-lt"/>
                <a:cs typeface="+mn-cs"/>
              </a:rPr>
              <a:t>Jesus: </a:t>
            </a:r>
            <a:r>
              <a:rPr lang="en-GB" b="1" dirty="0" smtClean="0">
                <a:solidFill>
                  <a:srgbClr val="FFFF00"/>
                </a:solidFill>
                <a:latin typeface="+mj-lt"/>
                <a:cs typeface="+mn-cs"/>
              </a:rPr>
              <a:t>“</a:t>
            </a:r>
            <a:r>
              <a:rPr lang="en-GB" b="1" i="1" dirty="0">
                <a:solidFill>
                  <a:srgbClr val="FFFF00"/>
                </a:solidFill>
                <a:latin typeface="+mj-lt"/>
                <a:cs typeface="+mn-cs"/>
              </a:rPr>
              <a:t>T</a:t>
            </a:r>
            <a:r>
              <a:rPr lang="en-GB" b="1" i="1" dirty="0" smtClean="0">
                <a:solidFill>
                  <a:srgbClr val="FFFF00"/>
                </a:solidFill>
                <a:latin typeface="+mj-lt"/>
                <a:cs typeface="+mn-cs"/>
              </a:rPr>
              <a:t>he image of the invisible God.</a:t>
            </a:r>
            <a:r>
              <a:rPr lang="ja-JP" altLang="en-GB" b="1" i="1" dirty="0" smtClean="0">
                <a:solidFill>
                  <a:srgbClr val="FFFF00"/>
                </a:solidFill>
                <a:latin typeface="+mj-lt"/>
                <a:cs typeface="+mn-cs"/>
              </a:rPr>
              <a:t>”</a:t>
            </a:r>
            <a:endParaRPr lang="en-GB" b="1" i="1" dirty="0" smtClean="0">
              <a:solidFill>
                <a:srgbClr val="FFFF00"/>
              </a:solidFill>
              <a:latin typeface="+mj-lt"/>
              <a:cs typeface="+mn-cs"/>
            </a:endParaRPr>
          </a:p>
          <a:p>
            <a:pPr eaLnBrk="1" hangingPunct="1">
              <a:defRPr/>
            </a:pPr>
            <a:r>
              <a:rPr lang="en-GB" b="1" dirty="0" smtClean="0">
                <a:solidFill>
                  <a:srgbClr val="FFFF00"/>
                </a:solidFill>
                <a:latin typeface="+mj-lt"/>
                <a:cs typeface="+mn-cs"/>
              </a:rPr>
              <a:t>Jesus is Divine</a:t>
            </a:r>
          </a:p>
          <a:p>
            <a:pPr eaLnBrk="1" hangingPunct="1">
              <a:defRPr/>
            </a:pPr>
            <a:r>
              <a:rPr lang="en-GB" b="1" dirty="0" smtClean="0">
                <a:solidFill>
                  <a:srgbClr val="FFFF00"/>
                </a:solidFill>
                <a:latin typeface="+mj-lt"/>
                <a:cs typeface="+mn-cs"/>
              </a:rPr>
              <a:t>Jesus was Human</a:t>
            </a:r>
          </a:p>
          <a:p>
            <a:pPr eaLnBrk="1" hangingPunct="1">
              <a:buFontTx/>
              <a:buNone/>
              <a:defRPr/>
            </a:pPr>
            <a:endParaRPr lang="en-GB" i="1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28600"/>
            <a:ext cx="8928992" cy="824136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+mn-lt"/>
                <a:cs typeface="+mj-cs"/>
              </a:rPr>
              <a:t>Jesus: The Lord of Creation - vv. 15 - 17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73016"/>
            <a:ext cx="8893175" cy="2376264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cs typeface="+mn-cs"/>
              </a:rPr>
              <a:t>The Source of Creation - v.16</a:t>
            </a:r>
          </a:p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cs typeface="+mn-cs"/>
              </a:rPr>
              <a:t>The Goal of Creation - v. 16c</a:t>
            </a:r>
          </a:p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cs typeface="+mn-cs"/>
              </a:rPr>
              <a:t>The </a:t>
            </a:r>
            <a:r>
              <a:rPr lang="en-GB" sz="3600" dirty="0" err="1" smtClean="0">
                <a:solidFill>
                  <a:srgbClr val="FFFF00"/>
                </a:solidFill>
                <a:cs typeface="+mn-cs"/>
              </a:rPr>
              <a:t>Sustainer</a:t>
            </a:r>
            <a:r>
              <a:rPr lang="en-GB" sz="3600" dirty="0" smtClean="0">
                <a:solidFill>
                  <a:srgbClr val="FFFF00"/>
                </a:solidFill>
                <a:cs typeface="+mn-cs"/>
              </a:rPr>
              <a:t> of Creation - v. 17</a:t>
            </a:r>
          </a:p>
        </p:txBody>
      </p:sp>
      <p:pic>
        <p:nvPicPr>
          <p:cNvPr id="6" name="Picture 4" descr="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363658" cy="233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96144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+mn-lt"/>
                <a:cs typeface="+mj-cs"/>
              </a:rPr>
              <a:t>Jesus: The Lord of the Church - vv.18 - 20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4114" y="3861048"/>
            <a:ext cx="9144000" cy="201669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cs typeface="+mn-cs"/>
              </a:rPr>
              <a:t>The Source of the Church’s Life – v.18b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cs typeface="+mn-cs"/>
              </a:rPr>
              <a:t>The Goal of the Church’s Life - v.18c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cs typeface="+mn-cs"/>
              </a:rPr>
              <a:t>The </a:t>
            </a:r>
            <a:r>
              <a:rPr lang="en-GB" dirty="0" err="1" smtClean="0">
                <a:solidFill>
                  <a:srgbClr val="FFFF00"/>
                </a:solidFill>
                <a:cs typeface="+mn-cs"/>
              </a:rPr>
              <a:t>Sustainer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 of the Church’s Life - v.18a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390084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68152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latin typeface="+mn-lt"/>
                <a:cs typeface="+mj-cs"/>
              </a:rPr>
              <a:t>Jesus: The Lord of Salvation - vv. 21-23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221088"/>
            <a:ext cx="8785225" cy="187280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cs typeface="+mn-cs"/>
              </a:rPr>
              <a:t>The 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alienated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”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 become 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holy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”</a:t>
            </a:r>
            <a:endParaRPr lang="en-GB" dirty="0" smtClean="0">
              <a:solidFill>
                <a:srgbClr val="FFFF00"/>
              </a:solidFill>
              <a:cs typeface="+mn-cs"/>
            </a:endParaRPr>
          </a:p>
          <a:p>
            <a:pPr eaLnBrk="1" hangingPunct="1">
              <a:defRPr/>
            </a:pP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Enemies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”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 become 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without blemish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”</a:t>
            </a:r>
            <a:endParaRPr lang="en-GB" dirty="0" smtClean="0">
              <a:solidFill>
                <a:srgbClr val="FFFF00"/>
              </a:solidFill>
              <a:cs typeface="+mn-cs"/>
            </a:endParaRPr>
          </a:p>
          <a:p>
            <a:pPr eaLnBrk="1" hangingPunct="1">
              <a:defRPr/>
            </a:pP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Evildoers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”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 become </a:t>
            </a:r>
            <a:r>
              <a:rPr lang="ja-JP" altLang="en-GB" dirty="0" smtClean="0">
                <a:solidFill>
                  <a:srgbClr val="FFFF00"/>
                </a:solidFill>
                <a:cs typeface="+mn-cs"/>
              </a:rPr>
              <a:t>“</a:t>
            </a:r>
            <a:r>
              <a:rPr lang="en-GB" dirty="0" smtClean="0">
                <a:solidFill>
                  <a:srgbClr val="FFFF00"/>
                </a:solidFill>
                <a:cs typeface="+mn-cs"/>
              </a:rPr>
              <a:t>free from accusation”</a:t>
            </a:r>
            <a:r>
              <a:rPr lang="en-GB" b="1" i="1" dirty="0" smtClean="0">
                <a:solidFill>
                  <a:srgbClr val="FFFF00"/>
                </a:solidFill>
                <a:cs typeface="+mn-cs"/>
              </a:rPr>
              <a:t>.</a:t>
            </a:r>
            <a:endParaRPr lang="en-GB" dirty="0" smtClean="0">
              <a:solidFill>
                <a:srgbClr val="FFFF00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268760"/>
            <a:ext cx="4032448" cy="2808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3284984"/>
            <a:ext cx="3606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“Peace through his blood</a:t>
            </a:r>
          </a:p>
          <a:p>
            <a:r>
              <a:rPr lang="en-US" sz="2400" dirty="0" smtClean="0"/>
              <a:t>shed on the cross”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dirty="0" smtClean="0">
                <a:solidFill>
                  <a:srgbClr val="FFFF00"/>
                </a:solidFill>
                <a:cs typeface="+mj-cs"/>
              </a:rPr>
              <a:t>Jesus: “The image of the invisible God”</a:t>
            </a:r>
            <a:endParaRPr lang="en-US" sz="3600" i="1" dirty="0" smtClean="0">
              <a:solidFill>
                <a:srgbClr val="FFFF00"/>
              </a:solidFill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713788" cy="43529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>
                <a:solidFill>
                  <a:srgbClr val="FFFF00"/>
                </a:solidFill>
                <a:cs typeface="+mn-cs"/>
              </a:rPr>
              <a:t>T</a:t>
            </a:r>
            <a:r>
              <a:rPr lang="en-GB" sz="3600" dirty="0" smtClean="0">
                <a:solidFill>
                  <a:srgbClr val="FFFF00"/>
                </a:solidFill>
                <a:cs typeface="+mn-cs"/>
              </a:rPr>
              <a:t>he Lord of Creation.</a:t>
            </a:r>
          </a:p>
          <a:p>
            <a:pPr eaLnBrk="1" hangingPunct="1">
              <a:defRPr/>
            </a:pPr>
            <a:r>
              <a:rPr lang="en-GB" sz="3600" dirty="0">
                <a:solidFill>
                  <a:srgbClr val="FFFF00"/>
                </a:solidFill>
                <a:cs typeface="+mn-cs"/>
              </a:rPr>
              <a:t>T</a:t>
            </a:r>
            <a:r>
              <a:rPr lang="en-GB" sz="3600" dirty="0" smtClean="0">
                <a:solidFill>
                  <a:srgbClr val="FFFF00"/>
                </a:solidFill>
                <a:cs typeface="+mn-cs"/>
              </a:rPr>
              <a:t>he Lord of the Church.</a:t>
            </a:r>
          </a:p>
          <a:p>
            <a:pPr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  <a:cs typeface="+mn-cs"/>
              </a:rPr>
              <a:t>The Lord </a:t>
            </a:r>
            <a:r>
              <a:rPr lang="en-GB" sz="3600" smtClean="0">
                <a:solidFill>
                  <a:srgbClr val="FFFF00"/>
                </a:solidFill>
                <a:cs typeface="+mn-cs"/>
              </a:rPr>
              <a:t>of </a:t>
            </a:r>
            <a:r>
              <a:rPr lang="en-GB" sz="3600" smtClean="0">
                <a:solidFill>
                  <a:srgbClr val="FFFF00"/>
                </a:solidFill>
                <a:cs typeface="+mn-cs"/>
              </a:rPr>
              <a:t>Salvation</a:t>
            </a:r>
            <a:r>
              <a:rPr lang="en-GB" sz="3600" dirty="0" smtClean="0">
                <a:solidFill>
                  <a:srgbClr val="FFFF00"/>
                </a:solidFill>
                <a:cs typeface="+mn-cs"/>
              </a:rPr>
              <a:t>.</a:t>
            </a:r>
            <a:endParaRPr lang="en-GB" sz="3600" dirty="0">
              <a:solidFill>
                <a:srgbClr val="FFFF00"/>
              </a:solidFill>
              <a:cs typeface="+mn-cs"/>
            </a:endParaRPr>
          </a:p>
          <a:p>
            <a:pPr eaLnBrk="1" hangingPunct="1">
              <a:defRPr/>
            </a:pPr>
            <a:r>
              <a:rPr lang="en-GB" sz="3600" i="1" dirty="0" smtClean="0">
                <a:solidFill>
                  <a:srgbClr val="FFFF00"/>
                </a:solidFill>
                <a:cs typeface="+mn-cs"/>
              </a:rPr>
              <a:t>“This is the Gospel that you heard and that has been proclaimed to every creature under heaven and of which I ,Paul, have become  a servant.”</a:t>
            </a:r>
            <a:endParaRPr lang="en-US" sz="3600" i="1" dirty="0" smtClean="0">
              <a:solidFill>
                <a:srgbClr val="FFFF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Sermon">
  <a:themeElements>
    <a:clrScheme name="Ser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rgbClr val="FFFF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rgbClr val="FFFF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er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</Template>
  <TotalTime>87</TotalTime>
  <Words>207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Sermon</vt:lpstr>
      <vt:lpstr>Colossians 1: 15 - 23</vt:lpstr>
      <vt:lpstr>Jesus: The Lord of Creation - vv. 15 - 17</vt:lpstr>
      <vt:lpstr>Jesus: The Lord of the Church - vv.18 - 20</vt:lpstr>
      <vt:lpstr>Jesus: The Lord of Salvation - vv. 21-23</vt:lpstr>
      <vt:lpstr>Jesus: “The image of the invisible God”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1: 15 - 23</dc:title>
  <dc:creator>Judith Morris.</dc:creator>
  <cp:lastModifiedBy>DAVID MORRIS</cp:lastModifiedBy>
  <cp:revision>12</cp:revision>
  <dcterms:created xsi:type="dcterms:W3CDTF">2002-01-15T20:24:57Z</dcterms:created>
  <dcterms:modified xsi:type="dcterms:W3CDTF">2017-07-06T19:36:41Z</dcterms:modified>
</cp:coreProperties>
</file>