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3"/>
  </p:notesMasterIdLst>
  <p:sldIdLst>
    <p:sldId id="281" r:id="rId5"/>
    <p:sldId id="277" r:id="rId6"/>
    <p:sldId id="282" r:id="rId7"/>
    <p:sldId id="283" r:id="rId8"/>
    <p:sldId id="279" r:id="rId9"/>
    <p:sldId id="280" r:id="rId10"/>
    <p:sldId id="278" r:id="rId11"/>
    <p:sldId id="285" r:id="rId12"/>
  </p:sldIdLst>
  <p:sldSz cx="12192000" cy="6858000"/>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494D8A-36A5-4AC8-B9FF-459E88414692}" v="27" dt="2020-02-16T09:15:48.8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6586" autoAdjust="0"/>
  </p:normalViewPr>
  <p:slideViewPr>
    <p:cSldViewPr snapToGrid="0">
      <p:cViewPr varScale="1">
        <p:scale>
          <a:sx n="76" d="100"/>
          <a:sy n="76" d="100"/>
        </p:scale>
        <p:origin x="18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C7FEE570-DAA0-4FD5-A851-F4AB04E47E56}" type="datetimeFigureOut">
              <a:rPr lang="en-GB" smtClean="0"/>
              <a:t>16/02/2020</a:t>
            </a:fld>
            <a:endParaRPr lang="en-GB"/>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1F479301-B239-4659-97D0-A37A162D7951}" type="slidenum">
              <a:rPr lang="en-GB" smtClean="0"/>
              <a:t>‹#›</a:t>
            </a:fld>
            <a:endParaRPr lang="en-GB"/>
          </a:p>
        </p:txBody>
      </p:sp>
    </p:spTree>
    <p:extLst>
      <p:ext uri="{BB962C8B-B14F-4D97-AF65-F5344CB8AC3E}">
        <p14:creationId xmlns:p14="http://schemas.microsoft.com/office/powerpoint/2010/main" val="2621331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Friday 14 Feb</a:t>
            </a:r>
          </a:p>
          <a:p>
            <a:r>
              <a:rPr lang="en-GB" dirty="0"/>
              <a:t>Poundland rings</a:t>
            </a:r>
          </a:p>
          <a:p>
            <a:r>
              <a:rPr lang="en-GB" dirty="0"/>
              <a:t>Buy cards for your pets </a:t>
            </a:r>
          </a:p>
          <a:p>
            <a:r>
              <a:rPr lang="en-GB" dirty="0"/>
              <a:t>Heart shaped cucumbers from M and S</a:t>
            </a:r>
          </a:p>
          <a:p>
            <a:endParaRPr lang="en-GB" dirty="0"/>
          </a:p>
          <a:p>
            <a:r>
              <a:rPr lang="en-GB" dirty="0"/>
              <a:t>Romantic Love is great. If you’re in a relationship and your Valentine’s day gift was a ring from Poundland you’re in difficulty. </a:t>
            </a:r>
          </a:p>
          <a:p>
            <a:endParaRPr lang="en-GB" dirty="0"/>
          </a:p>
          <a:p>
            <a:r>
              <a:rPr lang="en-GB" dirty="0"/>
              <a:t>Valentines day is a difficult day. </a:t>
            </a:r>
          </a:p>
        </p:txBody>
      </p:sp>
      <p:sp>
        <p:nvSpPr>
          <p:cNvPr id="4" name="Slide Number Placeholder 3"/>
          <p:cNvSpPr>
            <a:spLocks noGrp="1"/>
          </p:cNvSpPr>
          <p:nvPr>
            <p:ph type="sldNum" sz="quarter" idx="5"/>
          </p:nvPr>
        </p:nvSpPr>
        <p:spPr/>
        <p:txBody>
          <a:bodyPr/>
          <a:lstStyle/>
          <a:p>
            <a:fld id="{1F479301-B239-4659-97D0-A37A162D7951}" type="slidenum">
              <a:rPr lang="en-GB" smtClean="0"/>
              <a:t>1</a:t>
            </a:fld>
            <a:endParaRPr lang="en-GB"/>
          </a:p>
        </p:txBody>
      </p:sp>
    </p:spTree>
    <p:extLst>
      <p:ext uri="{BB962C8B-B14F-4D97-AF65-F5344CB8AC3E}">
        <p14:creationId xmlns:p14="http://schemas.microsoft.com/office/powerpoint/2010/main" val="113131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Our text begins with grace and peace to all, especially to those who reach out in faith. This is how Paul invariably begins</a:t>
            </a:r>
          </a:p>
          <a:p>
            <a:r>
              <a:rPr lang="en-GB" dirty="0"/>
              <a:t>Whatever your situation in life…</a:t>
            </a:r>
          </a:p>
          <a:p>
            <a:r>
              <a:rPr lang="en-GB" dirty="0"/>
              <a:t>Whatever your backstory…</a:t>
            </a:r>
          </a:p>
          <a:p>
            <a:r>
              <a:rPr lang="en-GB" dirty="0"/>
              <a:t>Whatever heartaches there were in the past…</a:t>
            </a:r>
          </a:p>
          <a:p>
            <a:r>
              <a:rPr lang="en-GB" dirty="0"/>
              <a:t>Whatever struggles you face in the present…</a:t>
            </a:r>
          </a:p>
          <a:p>
            <a:endParaRPr lang="en-GB" dirty="0"/>
          </a:p>
          <a:p>
            <a:r>
              <a:rPr lang="en-GB" dirty="0"/>
              <a:t>God sent his Son for you</a:t>
            </a:r>
          </a:p>
          <a:p>
            <a:r>
              <a:rPr lang="en-GB" dirty="0"/>
              <a:t>God sent his Son to die for you</a:t>
            </a:r>
          </a:p>
          <a:p>
            <a:r>
              <a:rPr lang="en-GB" dirty="0"/>
              <a:t>God offers eternal life to you</a:t>
            </a:r>
          </a:p>
          <a:p>
            <a:r>
              <a:rPr lang="en-GB" dirty="0"/>
              <a:t>God loves you </a:t>
            </a:r>
          </a:p>
        </p:txBody>
      </p:sp>
      <p:sp>
        <p:nvSpPr>
          <p:cNvPr id="4" name="Slide Number Placeholder 3"/>
          <p:cNvSpPr>
            <a:spLocks noGrp="1"/>
          </p:cNvSpPr>
          <p:nvPr>
            <p:ph type="sldNum" sz="quarter" idx="5"/>
          </p:nvPr>
        </p:nvSpPr>
        <p:spPr/>
        <p:txBody>
          <a:bodyPr/>
          <a:lstStyle/>
          <a:p>
            <a:fld id="{1F479301-B239-4659-97D0-A37A162D7951}" type="slidenum">
              <a:rPr lang="en-GB" smtClean="0"/>
              <a:t>2</a:t>
            </a:fld>
            <a:endParaRPr lang="en-GB"/>
          </a:p>
        </p:txBody>
      </p:sp>
    </p:spTree>
    <p:extLst>
      <p:ext uri="{BB962C8B-B14F-4D97-AF65-F5344CB8AC3E}">
        <p14:creationId xmlns:p14="http://schemas.microsoft.com/office/powerpoint/2010/main" val="2638428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St Valentines </a:t>
            </a:r>
          </a:p>
          <a:p>
            <a:r>
              <a:rPr lang="en-GB" dirty="0"/>
              <a:t>Both martyred for their faith</a:t>
            </a:r>
          </a:p>
          <a:p>
            <a:r>
              <a:rPr lang="en-GB" dirty="0"/>
              <a:t>Very little is known about them. As is so often the case a tradition has built up around them that has little basis in evidence. </a:t>
            </a:r>
          </a:p>
          <a:p>
            <a:endParaRPr lang="en-GB" dirty="0"/>
          </a:p>
          <a:p>
            <a:r>
              <a:rPr lang="en-GB" dirty="0"/>
              <a:t>Commitment to Christ and Christian community. </a:t>
            </a:r>
          </a:p>
          <a:p>
            <a:endParaRPr lang="en-GB" dirty="0"/>
          </a:p>
          <a:p>
            <a:r>
              <a:rPr lang="en-GB" dirty="0"/>
              <a:t>Our chapter is founded on the grace of God in Christ and the gospel</a:t>
            </a:r>
          </a:p>
          <a:p>
            <a:r>
              <a:rPr lang="en-GB" dirty="0"/>
              <a:t>What is depicted is the growing community that builds on that foundation. </a:t>
            </a:r>
          </a:p>
          <a:p>
            <a:endParaRPr lang="en-GB" dirty="0"/>
          </a:p>
          <a:p>
            <a:r>
              <a:rPr lang="en-GB" dirty="0"/>
              <a:t>The you is plural. </a:t>
            </a:r>
          </a:p>
          <a:p>
            <a:r>
              <a:rPr lang="en-GB" dirty="0"/>
              <a:t>The letter was intended to be read to the whole church (5.26) </a:t>
            </a:r>
          </a:p>
        </p:txBody>
      </p:sp>
      <p:sp>
        <p:nvSpPr>
          <p:cNvPr id="4" name="Slide Number Placeholder 3"/>
          <p:cNvSpPr>
            <a:spLocks noGrp="1"/>
          </p:cNvSpPr>
          <p:nvPr>
            <p:ph type="sldNum" sz="quarter" idx="5"/>
          </p:nvPr>
        </p:nvSpPr>
        <p:spPr/>
        <p:txBody>
          <a:bodyPr/>
          <a:lstStyle/>
          <a:p>
            <a:fld id="{1F479301-B239-4659-97D0-A37A162D7951}" type="slidenum">
              <a:rPr lang="en-GB" smtClean="0"/>
              <a:t>3</a:t>
            </a:fld>
            <a:endParaRPr lang="en-GB"/>
          </a:p>
        </p:txBody>
      </p:sp>
    </p:spTree>
    <p:extLst>
      <p:ext uri="{BB962C8B-B14F-4D97-AF65-F5344CB8AC3E}">
        <p14:creationId xmlns:p14="http://schemas.microsoft.com/office/powerpoint/2010/main" val="862953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is, we are part of God’s new family, the church. We are included. We are all adelphoi, ‘brothers’ (v4). The 2011 NIV and NRSV both translate ‘brothers and sisters’. In my view this is absolutely legitimate - Paul clearly intends the whole church, both men and women, to be included in what he says. But it is also true that the reference to all as ‘adelphoi’ carries a deep significance, just as calling all believers ‘sons of God’ does. A son in the ancient world was an heir who received an inheritance on the death of his father. Conversely, at the time a daughter rarely was. Yet in the radical family which is the church all – male and female – are ‘sons’ and heirs (e.g. Rom. 8.14). Thus the use of ‘male’ language here actually points to the radical inclusivity of the gospel. </a:t>
            </a:r>
          </a:p>
          <a:p>
            <a:r>
              <a:rPr lang="en-GB" dirty="0"/>
              <a:t>We can rejoice in this, but there is also the challenge to accept one another as adelphoi and to love one another. In a larger church we can’t know everyone, but we can develop deep relationships with some, through small groups, Inspire etc. As we ‘love one another as brothers’ (e.g. Heb. 13.1; Rom 12.10) we will grow community together. </a:t>
            </a:r>
          </a:p>
          <a:p>
            <a:endParaRPr lang="en-GB" dirty="0"/>
          </a:p>
        </p:txBody>
      </p:sp>
      <p:sp>
        <p:nvSpPr>
          <p:cNvPr id="4" name="Slide Number Placeholder 3"/>
          <p:cNvSpPr>
            <a:spLocks noGrp="1"/>
          </p:cNvSpPr>
          <p:nvPr>
            <p:ph type="sldNum" sz="quarter" idx="5"/>
          </p:nvPr>
        </p:nvSpPr>
        <p:spPr/>
        <p:txBody>
          <a:bodyPr/>
          <a:lstStyle/>
          <a:p>
            <a:fld id="{1F479301-B239-4659-97D0-A37A162D7951}" type="slidenum">
              <a:rPr lang="en-GB" smtClean="0"/>
              <a:t>4</a:t>
            </a:fld>
            <a:endParaRPr lang="en-GB"/>
          </a:p>
        </p:txBody>
      </p:sp>
    </p:spTree>
    <p:extLst>
      <p:ext uri="{BB962C8B-B14F-4D97-AF65-F5344CB8AC3E}">
        <p14:creationId xmlns:p14="http://schemas.microsoft.com/office/powerpoint/2010/main" val="1198942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the chain of imitation going on here. The Thessalonians became ‘imitators’ of Paul and his companions as they themselves imitated the Lord (we might actually translate as ‘mimics’ v6). The Thessalonians in turn became an example to others (v7). This is not surface mimicry or imitation. Rather than being skin deep, this is a heart, mind and soul transformation. </a:t>
            </a:r>
          </a:p>
        </p:txBody>
      </p:sp>
      <p:sp>
        <p:nvSpPr>
          <p:cNvPr id="4" name="Slide Number Placeholder 3"/>
          <p:cNvSpPr>
            <a:spLocks noGrp="1"/>
          </p:cNvSpPr>
          <p:nvPr>
            <p:ph type="sldNum" sz="quarter" idx="5"/>
          </p:nvPr>
        </p:nvSpPr>
        <p:spPr/>
        <p:txBody>
          <a:bodyPr/>
          <a:lstStyle/>
          <a:p>
            <a:fld id="{1F479301-B239-4659-97D0-A37A162D7951}" type="slidenum">
              <a:rPr lang="en-GB" smtClean="0"/>
              <a:t>5</a:t>
            </a:fld>
            <a:endParaRPr lang="en-GB"/>
          </a:p>
        </p:txBody>
      </p:sp>
    </p:spTree>
    <p:extLst>
      <p:ext uri="{BB962C8B-B14F-4D97-AF65-F5344CB8AC3E}">
        <p14:creationId xmlns:p14="http://schemas.microsoft.com/office/powerpoint/2010/main" val="2964515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Notice the chain of imitation going on here. The Thessalonians became ‘imitators’ of Paul and his companions as they themselves imitated the Lord (we might actually translate as ‘mimics’ v6 - mimmitai). </a:t>
            </a:r>
          </a:p>
          <a:p>
            <a:endParaRPr lang="en-GB" dirty="0"/>
          </a:p>
          <a:p>
            <a:r>
              <a:rPr lang="en-GB" dirty="0"/>
              <a:t>Gary Oldman Darkest Hour illustration </a:t>
            </a:r>
          </a:p>
          <a:p>
            <a:endParaRPr lang="en-GB" dirty="0"/>
          </a:p>
          <a:p>
            <a:r>
              <a:rPr lang="en-GB" dirty="0"/>
              <a:t>The Thessalonians in turn became an example to others (v7). This is not surface mimicry or imitation. Rather than being skin deep, this is a heart, mind and soul transformation. </a:t>
            </a:r>
          </a:p>
        </p:txBody>
      </p:sp>
      <p:sp>
        <p:nvSpPr>
          <p:cNvPr id="4" name="Slide Number Placeholder 3"/>
          <p:cNvSpPr>
            <a:spLocks noGrp="1"/>
          </p:cNvSpPr>
          <p:nvPr>
            <p:ph type="sldNum" sz="quarter" idx="5"/>
          </p:nvPr>
        </p:nvSpPr>
        <p:spPr/>
        <p:txBody>
          <a:bodyPr/>
          <a:lstStyle/>
          <a:p>
            <a:fld id="{1F479301-B239-4659-97D0-A37A162D7951}" type="slidenum">
              <a:rPr lang="en-GB" smtClean="0"/>
              <a:t>6</a:t>
            </a:fld>
            <a:endParaRPr lang="en-GB"/>
          </a:p>
        </p:txBody>
      </p:sp>
    </p:spTree>
    <p:extLst>
      <p:ext uri="{BB962C8B-B14F-4D97-AF65-F5344CB8AC3E}">
        <p14:creationId xmlns:p14="http://schemas.microsoft.com/office/powerpoint/2010/main" val="3810709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were they imitating? Things mentioned in the chapter include: </a:t>
            </a:r>
          </a:p>
          <a:p>
            <a:r>
              <a:rPr lang="en-GB" dirty="0"/>
              <a:t>v2 Paul and his fellow missionaries were prayerful . </a:t>
            </a:r>
          </a:p>
          <a:p>
            <a:r>
              <a:rPr lang="en-GB" dirty="0"/>
              <a:t>v3 They were characterised by faith, hope and love which all worked themselves out in action. </a:t>
            </a:r>
          </a:p>
          <a:p>
            <a:r>
              <a:rPr lang="en-GB" dirty="0"/>
              <a:t>v9 They were a welcoming community. This was modelled on the way Paul and his team had shared their own lives with them (vs7-12). </a:t>
            </a:r>
          </a:p>
          <a:p>
            <a:endParaRPr lang="en-GB" dirty="0"/>
          </a:p>
        </p:txBody>
      </p:sp>
      <p:sp>
        <p:nvSpPr>
          <p:cNvPr id="4" name="Slide Number Placeholder 3"/>
          <p:cNvSpPr>
            <a:spLocks noGrp="1"/>
          </p:cNvSpPr>
          <p:nvPr>
            <p:ph type="sldNum" sz="quarter" idx="5"/>
          </p:nvPr>
        </p:nvSpPr>
        <p:spPr/>
        <p:txBody>
          <a:bodyPr/>
          <a:lstStyle/>
          <a:p>
            <a:fld id="{1F479301-B239-4659-97D0-A37A162D7951}" type="slidenum">
              <a:rPr lang="en-GB" smtClean="0"/>
              <a:t>7</a:t>
            </a:fld>
            <a:endParaRPr lang="en-GB"/>
          </a:p>
        </p:txBody>
      </p:sp>
    </p:spTree>
    <p:extLst>
      <p:ext uri="{BB962C8B-B14F-4D97-AF65-F5344CB8AC3E}">
        <p14:creationId xmlns:p14="http://schemas.microsoft.com/office/powerpoint/2010/main" val="2811200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further way we can ‘grow community’. The word of God ‘sounded out’ (sounded forth NRSV) from the Thessalonians (v8). And this not only in their own town but far and wide. They were following the example of Paul whose missionary impulse led him to city after city with the good news. </a:t>
            </a:r>
          </a:p>
          <a:p>
            <a:r>
              <a:rPr lang="en-GB" dirty="0"/>
              <a:t>How are we sounding out the gospel to others? </a:t>
            </a:r>
          </a:p>
          <a:p>
            <a:endParaRPr lang="en-GB" dirty="0"/>
          </a:p>
        </p:txBody>
      </p:sp>
      <p:sp>
        <p:nvSpPr>
          <p:cNvPr id="4" name="Slide Number Placeholder 3"/>
          <p:cNvSpPr>
            <a:spLocks noGrp="1"/>
          </p:cNvSpPr>
          <p:nvPr>
            <p:ph type="sldNum" sz="quarter" idx="5"/>
          </p:nvPr>
        </p:nvSpPr>
        <p:spPr/>
        <p:txBody>
          <a:bodyPr/>
          <a:lstStyle/>
          <a:p>
            <a:fld id="{1F479301-B239-4659-97D0-A37A162D7951}" type="slidenum">
              <a:rPr lang="en-GB" smtClean="0"/>
              <a:t>8</a:t>
            </a:fld>
            <a:endParaRPr lang="en-GB"/>
          </a:p>
        </p:txBody>
      </p:sp>
    </p:spTree>
    <p:extLst>
      <p:ext uri="{BB962C8B-B14F-4D97-AF65-F5344CB8AC3E}">
        <p14:creationId xmlns:p14="http://schemas.microsoft.com/office/powerpoint/2010/main" val="139742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2/16/2020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2/16/2020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2/16/2020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2/16/2020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2/16/2020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2/16/2020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ECEA9-D6B2-4DC6-8686-78885B95857F}"/>
              </a:ext>
            </a:extLst>
          </p:cNvPr>
          <p:cNvSpPr>
            <a:spLocks noGrp="1"/>
          </p:cNvSpPr>
          <p:nvPr>
            <p:ph type="title"/>
          </p:nvPr>
        </p:nvSpPr>
        <p:spPr/>
        <p:txBody>
          <a:bodyPr>
            <a:noAutofit/>
          </a:bodyPr>
          <a:lstStyle/>
          <a:p>
            <a:r>
              <a:rPr lang="en-GB" sz="6000" dirty="0"/>
              <a:t>1 Thessalonians 1</a:t>
            </a:r>
            <a:br>
              <a:rPr lang="en-GB" sz="6000" dirty="0"/>
            </a:br>
            <a:r>
              <a:rPr lang="en-GB" sz="6000" dirty="0"/>
              <a:t>Growing Community </a:t>
            </a:r>
          </a:p>
        </p:txBody>
      </p:sp>
      <p:sp>
        <p:nvSpPr>
          <p:cNvPr id="3" name="Content Placeholder 2">
            <a:extLst>
              <a:ext uri="{FF2B5EF4-FFF2-40B4-BE49-F238E27FC236}">
                <a16:creationId xmlns:a16="http://schemas.microsoft.com/office/drawing/2014/main" id="{4D5CA1C1-CA79-4FAF-8E25-F4AFF22B8CDA}"/>
              </a:ext>
            </a:extLst>
          </p:cNvPr>
          <p:cNvSpPr>
            <a:spLocks noGrp="1"/>
          </p:cNvSpPr>
          <p:nvPr>
            <p:ph idx="1"/>
          </p:nvPr>
        </p:nvSpPr>
        <p:spPr>
          <a:xfrm>
            <a:off x="993000" y="1965325"/>
            <a:ext cx="3921900" cy="4351338"/>
          </a:xfrm>
        </p:spPr>
        <p:txBody>
          <a:bodyPr>
            <a:normAutofit/>
          </a:bodyPr>
          <a:lstStyle/>
          <a:p>
            <a:pPr marL="0" indent="0">
              <a:buNone/>
            </a:pPr>
            <a:r>
              <a:rPr lang="en-GB" sz="4400" dirty="0"/>
              <a:t>St Valentine’s Day </a:t>
            </a:r>
          </a:p>
          <a:p>
            <a:pPr marL="0" indent="0">
              <a:buNone/>
            </a:pPr>
            <a:endParaRPr lang="en-GB" sz="4400" dirty="0"/>
          </a:p>
          <a:p>
            <a:pPr marL="0" indent="0">
              <a:buNone/>
            </a:pPr>
            <a:r>
              <a:rPr lang="en-GB" sz="4400" dirty="0"/>
              <a:t>Romantic love is great but…</a:t>
            </a:r>
          </a:p>
        </p:txBody>
      </p:sp>
      <p:pic>
        <p:nvPicPr>
          <p:cNvPr id="4" name="Picture 3">
            <a:extLst>
              <a:ext uri="{FF2B5EF4-FFF2-40B4-BE49-F238E27FC236}">
                <a16:creationId xmlns:a16="http://schemas.microsoft.com/office/drawing/2014/main" id="{5AC00A15-B8FC-4153-9F81-7CCB5EF9A6DF}"/>
              </a:ext>
            </a:extLst>
          </p:cNvPr>
          <p:cNvPicPr>
            <a:picLocks noChangeAspect="1"/>
          </p:cNvPicPr>
          <p:nvPr/>
        </p:nvPicPr>
        <p:blipFill>
          <a:blip r:embed="rId3"/>
          <a:stretch>
            <a:fillRect/>
          </a:stretch>
        </p:blipFill>
        <p:spPr>
          <a:xfrm>
            <a:off x="5492750" y="1883569"/>
            <a:ext cx="6134100" cy="4514850"/>
          </a:xfrm>
          <a:prstGeom prst="rect">
            <a:avLst/>
          </a:prstGeom>
        </p:spPr>
      </p:pic>
    </p:spTree>
    <p:extLst>
      <p:ext uri="{BB962C8B-B14F-4D97-AF65-F5344CB8AC3E}">
        <p14:creationId xmlns:p14="http://schemas.microsoft.com/office/powerpoint/2010/main" val="3646665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C5A1-8016-4DF4-8B1C-A184C6D1B5B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62B78BF9-A6E8-4817-9FB3-5013EF3E9950}"/>
              </a:ext>
            </a:extLst>
          </p:cNvPr>
          <p:cNvPicPr>
            <a:picLocks noGrp="1" noChangeAspect="1"/>
          </p:cNvPicPr>
          <p:nvPr>
            <p:ph idx="1"/>
          </p:nvPr>
        </p:nvPicPr>
        <p:blipFill rotWithShape="1">
          <a:blip r:embed="rId3"/>
          <a:srcRect t="7228" b="11306"/>
          <a:stretch/>
        </p:blipFill>
        <p:spPr>
          <a:xfrm>
            <a:off x="1816100" y="25400"/>
            <a:ext cx="7721600" cy="6794500"/>
          </a:xfrm>
          <a:prstGeom prst="rect">
            <a:avLst/>
          </a:prstGeom>
        </p:spPr>
      </p:pic>
    </p:spTree>
    <p:extLst>
      <p:ext uri="{BB962C8B-B14F-4D97-AF65-F5344CB8AC3E}">
        <p14:creationId xmlns:p14="http://schemas.microsoft.com/office/powerpoint/2010/main" val="3622879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9D4A-25AB-462B-BC45-A183C810D290}"/>
              </a:ext>
            </a:extLst>
          </p:cNvPr>
          <p:cNvSpPr>
            <a:spLocks noGrp="1"/>
          </p:cNvSpPr>
          <p:nvPr>
            <p:ph type="title"/>
          </p:nvPr>
        </p:nvSpPr>
        <p:spPr/>
        <p:txBody>
          <a:bodyPr/>
          <a:lstStyle/>
          <a:p>
            <a:endParaRPr lang="en-GB" dirty="0"/>
          </a:p>
        </p:txBody>
      </p:sp>
      <p:pic>
        <p:nvPicPr>
          <p:cNvPr id="5" name="Content Placeholder 4">
            <a:extLst>
              <a:ext uri="{FF2B5EF4-FFF2-40B4-BE49-F238E27FC236}">
                <a16:creationId xmlns:a16="http://schemas.microsoft.com/office/drawing/2014/main" id="{EA07E7E2-9C98-4AD9-B630-C726175A277F}"/>
              </a:ext>
            </a:extLst>
          </p:cNvPr>
          <p:cNvPicPr>
            <a:picLocks noGrp="1" noChangeAspect="1"/>
          </p:cNvPicPr>
          <p:nvPr>
            <p:ph idx="1"/>
          </p:nvPr>
        </p:nvPicPr>
        <p:blipFill>
          <a:blip r:embed="rId3"/>
          <a:stretch>
            <a:fillRect/>
          </a:stretch>
        </p:blipFill>
        <p:spPr>
          <a:xfrm>
            <a:off x="532880" y="254000"/>
            <a:ext cx="11201920" cy="6286791"/>
          </a:xfrm>
          <a:prstGeom prst="rect">
            <a:avLst/>
          </a:prstGeom>
        </p:spPr>
      </p:pic>
    </p:spTree>
    <p:extLst>
      <p:ext uri="{BB962C8B-B14F-4D97-AF65-F5344CB8AC3E}">
        <p14:creationId xmlns:p14="http://schemas.microsoft.com/office/powerpoint/2010/main" val="197602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354B-CB48-49A4-AE92-A74CA95ACB0A}"/>
              </a:ext>
            </a:extLst>
          </p:cNvPr>
          <p:cNvSpPr>
            <a:spLocks noGrp="1"/>
          </p:cNvSpPr>
          <p:nvPr>
            <p:ph type="title"/>
          </p:nvPr>
        </p:nvSpPr>
        <p:spPr>
          <a:xfrm>
            <a:off x="749300" y="250825"/>
            <a:ext cx="10515600" cy="1325563"/>
          </a:xfrm>
        </p:spPr>
        <p:txBody>
          <a:bodyPr>
            <a:normAutofit/>
          </a:bodyPr>
          <a:lstStyle/>
          <a:p>
            <a:r>
              <a:rPr lang="en-GB" sz="6000" dirty="0"/>
              <a:t>1. A Part of the Family </a:t>
            </a:r>
          </a:p>
        </p:txBody>
      </p:sp>
      <p:sp>
        <p:nvSpPr>
          <p:cNvPr id="3" name="Content Placeholder 2">
            <a:extLst>
              <a:ext uri="{FF2B5EF4-FFF2-40B4-BE49-F238E27FC236}">
                <a16:creationId xmlns:a16="http://schemas.microsoft.com/office/drawing/2014/main" id="{4626254E-7375-45EB-A7DF-49B95240B8B3}"/>
              </a:ext>
            </a:extLst>
          </p:cNvPr>
          <p:cNvSpPr>
            <a:spLocks noGrp="1"/>
          </p:cNvSpPr>
          <p:nvPr>
            <p:ph idx="1"/>
          </p:nvPr>
        </p:nvSpPr>
        <p:spPr>
          <a:xfrm>
            <a:off x="180200" y="1690688"/>
            <a:ext cx="10515600" cy="4351338"/>
          </a:xfrm>
        </p:spPr>
        <p:txBody>
          <a:bodyPr>
            <a:noAutofit/>
          </a:bodyPr>
          <a:lstStyle/>
          <a:p>
            <a:pPr marL="0" indent="0">
              <a:buNone/>
            </a:pPr>
            <a:r>
              <a:rPr lang="en-GB" sz="4400" dirty="0"/>
              <a:t>We are all </a:t>
            </a:r>
            <a:r>
              <a:rPr lang="en-GB" sz="4400" i="1" dirty="0"/>
              <a:t>adelphoi </a:t>
            </a:r>
            <a:r>
              <a:rPr lang="en-GB" sz="4400" dirty="0"/>
              <a:t>(v4). We are all ‘brothers’. We are all ‘sons’. </a:t>
            </a:r>
          </a:p>
          <a:p>
            <a:pPr marL="0" indent="0">
              <a:buNone/>
            </a:pPr>
            <a:endParaRPr lang="en-GB" sz="4400" dirty="0"/>
          </a:p>
          <a:p>
            <a:pPr marL="0" indent="0">
              <a:buNone/>
            </a:pPr>
            <a:r>
              <a:rPr lang="en-GB" sz="4400" dirty="0"/>
              <a:t>Therefore we are all </a:t>
            </a:r>
            <a:r>
              <a:rPr lang="en-GB" sz="4400" i="1" dirty="0"/>
              <a:t>heirs</a:t>
            </a:r>
            <a:r>
              <a:rPr lang="en-GB" sz="4400" dirty="0"/>
              <a:t> </a:t>
            </a:r>
          </a:p>
          <a:p>
            <a:pPr marL="0" indent="0">
              <a:buNone/>
            </a:pPr>
            <a:endParaRPr lang="en-GB" sz="4400" dirty="0"/>
          </a:p>
          <a:p>
            <a:pPr marL="0" indent="0">
              <a:buNone/>
            </a:pPr>
            <a:r>
              <a:rPr lang="en-GB" sz="4400" dirty="0"/>
              <a:t>This is a great privilege. It alters how we see one another. </a:t>
            </a:r>
          </a:p>
        </p:txBody>
      </p:sp>
      <p:pic>
        <p:nvPicPr>
          <p:cNvPr id="4" name="Picture 3">
            <a:extLst>
              <a:ext uri="{FF2B5EF4-FFF2-40B4-BE49-F238E27FC236}">
                <a16:creationId xmlns:a16="http://schemas.microsoft.com/office/drawing/2014/main" id="{A721E62E-96F4-4A96-9552-FFE09B7F2AFB}"/>
              </a:ext>
            </a:extLst>
          </p:cNvPr>
          <p:cNvPicPr>
            <a:picLocks noChangeAspect="1"/>
          </p:cNvPicPr>
          <p:nvPr/>
        </p:nvPicPr>
        <p:blipFill>
          <a:blip r:embed="rId3"/>
          <a:stretch>
            <a:fillRect/>
          </a:stretch>
        </p:blipFill>
        <p:spPr>
          <a:xfrm>
            <a:off x="6294684" y="2514372"/>
            <a:ext cx="5717116" cy="2450193"/>
          </a:xfrm>
          <a:prstGeom prst="rect">
            <a:avLst/>
          </a:prstGeom>
        </p:spPr>
      </p:pic>
    </p:spTree>
    <p:extLst>
      <p:ext uri="{BB962C8B-B14F-4D97-AF65-F5344CB8AC3E}">
        <p14:creationId xmlns:p14="http://schemas.microsoft.com/office/powerpoint/2010/main" val="3676638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1CBFCD-9A8F-4F0F-9127-3D1F3FFFB487}"/>
              </a:ext>
            </a:extLst>
          </p:cNvPr>
          <p:cNvSpPr>
            <a:spLocks noGrp="1"/>
          </p:cNvSpPr>
          <p:nvPr>
            <p:ph idx="1"/>
          </p:nvPr>
        </p:nvSpPr>
        <p:spPr>
          <a:xfrm>
            <a:off x="637400" y="508000"/>
            <a:ext cx="10233800" cy="5453063"/>
          </a:xfrm>
        </p:spPr>
        <p:txBody>
          <a:bodyPr>
            <a:normAutofit/>
          </a:bodyPr>
          <a:lstStyle/>
          <a:p>
            <a:pPr marL="0" indent="0">
              <a:buNone/>
            </a:pPr>
            <a:r>
              <a:rPr lang="en-GB" sz="4400" dirty="0"/>
              <a:t>v3 ‘labour prompted by love’</a:t>
            </a:r>
          </a:p>
          <a:p>
            <a:pPr marL="0" indent="0">
              <a:buNone/>
            </a:pPr>
            <a:r>
              <a:rPr lang="en-GB" sz="4400" dirty="0"/>
              <a:t>2 Thessalonians 1.3, ‘love…abounds toward each other’ </a:t>
            </a:r>
          </a:p>
          <a:p>
            <a:pPr marL="0" indent="0">
              <a:buNone/>
            </a:pPr>
            <a:endParaRPr lang="en-GB" sz="4400" dirty="0"/>
          </a:p>
          <a:p>
            <a:pPr marL="0" indent="0">
              <a:buNone/>
            </a:pPr>
            <a:r>
              <a:rPr lang="en-GB" sz="4400" dirty="0"/>
              <a:t>It’s a practical love</a:t>
            </a:r>
          </a:p>
          <a:p>
            <a:pPr marL="0" indent="0">
              <a:buNone/>
            </a:pPr>
            <a:r>
              <a:rPr lang="en-GB" sz="4400" dirty="0"/>
              <a:t>It’s a love that is shown </a:t>
            </a:r>
          </a:p>
          <a:p>
            <a:pPr marL="0" indent="0">
              <a:buNone/>
            </a:pPr>
            <a:r>
              <a:rPr lang="en-GB" sz="4400" dirty="0"/>
              <a:t>under pressure </a:t>
            </a:r>
          </a:p>
        </p:txBody>
      </p:sp>
      <p:pic>
        <p:nvPicPr>
          <p:cNvPr id="4" name="Picture 3">
            <a:extLst>
              <a:ext uri="{FF2B5EF4-FFF2-40B4-BE49-F238E27FC236}">
                <a16:creationId xmlns:a16="http://schemas.microsoft.com/office/drawing/2014/main" id="{DDC495A6-A09F-440E-8672-7DC74FFD9BD9}"/>
              </a:ext>
            </a:extLst>
          </p:cNvPr>
          <p:cNvPicPr>
            <a:picLocks noChangeAspect="1"/>
          </p:cNvPicPr>
          <p:nvPr/>
        </p:nvPicPr>
        <p:blipFill rotWithShape="1">
          <a:blip r:embed="rId3"/>
          <a:srcRect t="31667" b="15555"/>
          <a:stretch/>
        </p:blipFill>
        <p:spPr>
          <a:xfrm>
            <a:off x="6529324" y="2184399"/>
            <a:ext cx="5291976" cy="4336937"/>
          </a:xfrm>
          <a:prstGeom prst="rect">
            <a:avLst/>
          </a:prstGeom>
        </p:spPr>
      </p:pic>
    </p:spTree>
    <p:extLst>
      <p:ext uri="{BB962C8B-B14F-4D97-AF65-F5344CB8AC3E}">
        <p14:creationId xmlns:p14="http://schemas.microsoft.com/office/powerpoint/2010/main" val="2807940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0D46D-C240-4887-9D7D-C2B727410BDE}"/>
              </a:ext>
            </a:extLst>
          </p:cNvPr>
          <p:cNvSpPr>
            <a:spLocks noGrp="1"/>
          </p:cNvSpPr>
          <p:nvPr>
            <p:ph type="title"/>
          </p:nvPr>
        </p:nvSpPr>
        <p:spPr>
          <a:xfrm>
            <a:off x="838200" y="365125"/>
            <a:ext cx="10960100" cy="1325563"/>
          </a:xfrm>
        </p:spPr>
        <p:txBody>
          <a:bodyPr>
            <a:normAutofit fontScale="90000"/>
          </a:bodyPr>
          <a:lstStyle/>
          <a:p>
            <a:r>
              <a:rPr lang="en-GB" dirty="0"/>
              <a:t>2. Imitate those who model commitment to community </a:t>
            </a:r>
          </a:p>
        </p:txBody>
      </p:sp>
      <p:pic>
        <p:nvPicPr>
          <p:cNvPr id="4" name="Content Placeholder 3">
            <a:extLst>
              <a:ext uri="{FF2B5EF4-FFF2-40B4-BE49-F238E27FC236}">
                <a16:creationId xmlns:a16="http://schemas.microsoft.com/office/drawing/2014/main" id="{7212790E-ADF8-4559-ABC8-9C4D87BF5A1D}"/>
              </a:ext>
            </a:extLst>
          </p:cNvPr>
          <p:cNvPicPr>
            <a:picLocks noGrp="1" noChangeAspect="1"/>
          </p:cNvPicPr>
          <p:nvPr>
            <p:ph idx="1"/>
          </p:nvPr>
        </p:nvPicPr>
        <p:blipFill>
          <a:blip r:embed="rId3"/>
          <a:stretch>
            <a:fillRect/>
          </a:stretch>
        </p:blipFill>
        <p:spPr>
          <a:xfrm>
            <a:off x="2692400" y="1812925"/>
            <a:ext cx="6619877" cy="4906726"/>
          </a:xfrm>
          <a:prstGeom prst="rect">
            <a:avLst/>
          </a:prstGeom>
        </p:spPr>
      </p:pic>
    </p:spTree>
    <p:extLst>
      <p:ext uri="{BB962C8B-B14F-4D97-AF65-F5344CB8AC3E}">
        <p14:creationId xmlns:p14="http://schemas.microsoft.com/office/powerpoint/2010/main" val="145386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B0003C-B09B-4E88-A59A-5A7F88A024B8}"/>
              </a:ext>
            </a:extLst>
          </p:cNvPr>
          <p:cNvSpPr>
            <a:spLocks noGrp="1"/>
          </p:cNvSpPr>
          <p:nvPr>
            <p:ph idx="1"/>
          </p:nvPr>
        </p:nvSpPr>
        <p:spPr>
          <a:xfrm>
            <a:off x="700900" y="492124"/>
            <a:ext cx="10983100" cy="5997575"/>
          </a:xfrm>
        </p:spPr>
        <p:txBody>
          <a:bodyPr>
            <a:normAutofit/>
          </a:bodyPr>
          <a:lstStyle/>
          <a:p>
            <a:pPr marL="0" indent="0">
              <a:buNone/>
            </a:pPr>
            <a:r>
              <a:rPr lang="en-GB" sz="4300" dirty="0"/>
              <a:t>v2 Paul and his fellow missionaries were prayerful </a:t>
            </a:r>
          </a:p>
          <a:p>
            <a:pPr marL="0" indent="0">
              <a:buNone/>
            </a:pPr>
            <a:r>
              <a:rPr lang="en-GB" sz="4300" dirty="0"/>
              <a:t>v3 The Thessalonians were characterised by faith, hope and love which all worked themselves out in action</a:t>
            </a:r>
          </a:p>
          <a:p>
            <a:pPr marL="0" indent="0">
              <a:buNone/>
            </a:pPr>
            <a:endParaRPr lang="en-GB" sz="4300" dirty="0"/>
          </a:p>
          <a:p>
            <a:pPr marL="0" indent="0">
              <a:buNone/>
            </a:pPr>
            <a:r>
              <a:rPr lang="en-GB" sz="4300" dirty="0"/>
              <a:t>v9 They were a welcoming community. This was modelled on the way Paul and his team had shared their own lives with them (vs 7-12) </a:t>
            </a:r>
          </a:p>
          <a:p>
            <a:pPr marL="0" indent="0">
              <a:buNone/>
            </a:pPr>
            <a:endParaRPr lang="en-GB" dirty="0"/>
          </a:p>
        </p:txBody>
      </p:sp>
    </p:spTree>
    <p:extLst>
      <p:ext uri="{BB962C8B-B14F-4D97-AF65-F5344CB8AC3E}">
        <p14:creationId xmlns:p14="http://schemas.microsoft.com/office/powerpoint/2010/main" val="1612637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03FB-FEAC-4473-8E14-926CE494A70A}"/>
              </a:ext>
            </a:extLst>
          </p:cNvPr>
          <p:cNvSpPr>
            <a:spLocks noGrp="1"/>
          </p:cNvSpPr>
          <p:nvPr>
            <p:ph type="title"/>
          </p:nvPr>
        </p:nvSpPr>
        <p:spPr/>
        <p:txBody>
          <a:bodyPr>
            <a:normAutofit fontScale="90000"/>
          </a:bodyPr>
          <a:lstStyle/>
          <a:p>
            <a:r>
              <a:rPr lang="en-GB" dirty="0"/>
              <a:t>3. ‘Sound forth the gospel so that others can join the community (v8) </a:t>
            </a:r>
          </a:p>
        </p:txBody>
      </p:sp>
      <p:pic>
        <p:nvPicPr>
          <p:cNvPr id="4" name="Content Placeholder 3">
            <a:extLst>
              <a:ext uri="{FF2B5EF4-FFF2-40B4-BE49-F238E27FC236}">
                <a16:creationId xmlns:a16="http://schemas.microsoft.com/office/drawing/2014/main" id="{93A82BDE-43C9-4F80-B00F-29960789ECBB}"/>
              </a:ext>
            </a:extLst>
          </p:cNvPr>
          <p:cNvPicPr>
            <a:picLocks noGrp="1" noChangeAspect="1"/>
          </p:cNvPicPr>
          <p:nvPr>
            <p:ph idx="1"/>
          </p:nvPr>
        </p:nvPicPr>
        <p:blipFill>
          <a:blip r:embed="rId3"/>
          <a:stretch>
            <a:fillRect/>
          </a:stretch>
        </p:blipFill>
        <p:spPr>
          <a:xfrm>
            <a:off x="2369431" y="1825625"/>
            <a:ext cx="7735712" cy="4351338"/>
          </a:xfrm>
          <a:prstGeom prst="rect">
            <a:avLst/>
          </a:prstGeom>
        </p:spPr>
      </p:pic>
    </p:spTree>
    <p:extLst>
      <p:ext uri="{BB962C8B-B14F-4D97-AF65-F5344CB8AC3E}">
        <p14:creationId xmlns:p14="http://schemas.microsoft.com/office/powerpoint/2010/main" val="130074086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2F2F3698D71DB40B9309D265380E61A" ma:contentTypeVersion="7" ma:contentTypeDescription="Create a new document." ma:contentTypeScope="" ma:versionID="258ebd3d6ffccc4e342b08b6ec92d00e">
  <xsd:schema xmlns:xsd="http://www.w3.org/2001/XMLSchema" xmlns:xs="http://www.w3.org/2001/XMLSchema" xmlns:p="http://schemas.microsoft.com/office/2006/metadata/properties" xmlns:ns2="8145bb1d-ca89-48f5-8a03-ec3f69990983" targetNamespace="http://schemas.microsoft.com/office/2006/metadata/properties" ma:root="true" ma:fieldsID="21a16395506eb6b383d42dadd91a0f34" ns2:_="">
    <xsd:import namespace="8145bb1d-ca89-48f5-8a03-ec3f6999098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45bb1d-ca89-48f5-8a03-ec3f6999098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D1D081-D92E-4C28-AAA7-8BC2B7E7C708}">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145bb1d-ca89-48f5-8a03-ec3f69990983"/>
    <ds:schemaRef ds:uri="http://www.w3.org/XML/1998/namespace"/>
    <ds:schemaRef ds:uri="http://purl.org/dc/dcmitype/"/>
  </ds:schemaRefs>
</ds:datastoreItem>
</file>

<file path=customXml/itemProps2.xml><?xml version="1.0" encoding="utf-8"?>
<ds:datastoreItem xmlns:ds="http://schemas.openxmlformats.org/officeDocument/2006/customXml" ds:itemID="{B1A620B8-C6B1-4251-8ADF-0B1DE35C41A3}">
  <ds:schemaRefs>
    <ds:schemaRef ds:uri="http://schemas.microsoft.com/sharepoint/v3/contenttype/forms"/>
  </ds:schemaRefs>
</ds:datastoreItem>
</file>

<file path=customXml/itemProps3.xml><?xml version="1.0" encoding="utf-8"?>
<ds:datastoreItem xmlns:ds="http://schemas.openxmlformats.org/officeDocument/2006/customXml" ds:itemID="{E1A76B8A-0293-47B2-A249-2493DF281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45bb1d-ca89-48f5-8a03-ec3f69990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Template>
  <TotalTime>303</TotalTime>
  <Words>934</Words>
  <Application>Microsoft Office PowerPoint</Application>
  <PresentationFormat>Widescreen</PresentationFormat>
  <Paragraphs>73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Corbel</vt:lpstr>
      <vt:lpstr>Depth</vt:lpstr>
      <vt:lpstr>1 Thessalonians 1 Growing Community </vt:lpstr>
      <vt:lpstr>PowerPoint Presentation</vt:lpstr>
      <vt:lpstr>PowerPoint Presentation</vt:lpstr>
      <vt:lpstr>1. A Part of the Family </vt:lpstr>
      <vt:lpstr>PowerPoint Presentation</vt:lpstr>
      <vt:lpstr>2. Imitate those who model commitment to community </vt:lpstr>
      <vt:lpstr>PowerPoint Presentation</vt:lpstr>
      <vt:lpstr>3. ‘Sound forth the gospel so that others can join the community (v8)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Jonah 4. No Limits with God</dc:title>
  <dc:creator>Peter Morden</dc:creator>
  <cp:lastModifiedBy>Peter Morden</cp:lastModifiedBy>
  <cp:revision>7</cp:revision>
  <cp:lastPrinted>2020-02-16T09:17:51Z</cp:lastPrinted>
  <dcterms:created xsi:type="dcterms:W3CDTF">2019-06-30T07:10:54Z</dcterms:created>
  <dcterms:modified xsi:type="dcterms:W3CDTF">2020-02-16T09:30:29Z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0x01010032F2F3698D71DB40B9309D265380E61A</vt:lpwstr>
  </property>
</Properties>
</file>