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1"/>
  </p:notesMasterIdLst>
  <p:handoutMasterIdLst>
    <p:handoutMasterId r:id="rId12"/>
  </p:handoutMasterIdLst>
  <p:sldIdLst>
    <p:sldId id="256" r:id="rId5"/>
    <p:sldId id="257" r:id="rId6"/>
    <p:sldId id="264" r:id="rId7"/>
    <p:sldId id="265" r:id="rId8"/>
    <p:sldId id="266" r:id="rId9"/>
    <p:sldId id="268" r:id="rId10"/>
  </p:sldIdLst>
  <p:sldSz cx="12192000" cy="6858000"/>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7333" autoAdjust="0"/>
  </p:normalViewPr>
  <p:slideViewPr>
    <p:cSldViewPr snapToGrid="0">
      <p:cViewPr varScale="1">
        <p:scale>
          <a:sx n="63" d="100"/>
          <a:sy n="63" d="100"/>
        </p:scale>
        <p:origin x="23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12B706-6E98-4F44-BB6C-599DC836DA06}"/>
              </a:ext>
            </a:extLst>
          </p:cNvPr>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10065FA-E83D-44FB-86F0-F7C41D056542}"/>
              </a:ext>
            </a:extLst>
          </p:cNvPr>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E15F4163-A8CD-43B6-B819-153514991B89}" type="datetimeFigureOut">
              <a:rPr lang="en-GB" smtClean="0"/>
              <a:t>25/02/2018</a:t>
            </a:fld>
            <a:endParaRPr lang="en-GB"/>
          </a:p>
        </p:txBody>
      </p:sp>
      <p:sp>
        <p:nvSpPr>
          <p:cNvPr id="4" name="Footer Placeholder 3">
            <a:extLst>
              <a:ext uri="{FF2B5EF4-FFF2-40B4-BE49-F238E27FC236}">
                <a16:creationId xmlns:a16="http://schemas.microsoft.com/office/drawing/2014/main" id="{41AD30EB-A24A-4B69-BC34-7055C054D7B6}"/>
              </a:ext>
            </a:extLst>
          </p:cNvPr>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983A277-9E02-440F-9543-77A59831E6E8}"/>
              </a:ext>
            </a:extLst>
          </p:cNvPr>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A133E607-AA93-481B-94AF-1156D97CB351}" type="slidenum">
              <a:rPr lang="en-GB" smtClean="0"/>
              <a:t>‹#›</a:t>
            </a:fld>
            <a:endParaRPr lang="en-GB"/>
          </a:p>
        </p:txBody>
      </p:sp>
    </p:spTree>
    <p:extLst>
      <p:ext uri="{BB962C8B-B14F-4D97-AF65-F5344CB8AC3E}">
        <p14:creationId xmlns:p14="http://schemas.microsoft.com/office/powerpoint/2010/main" val="3674890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290CA81D-8D97-4341-AD51-80A4E91D1AD3}" type="datetimeFigureOut">
              <a:rPr lang="en-GB" smtClean="0"/>
              <a:t>25/02/2018</a:t>
            </a:fld>
            <a:endParaRPr lang="en-GB"/>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67263"/>
            <a:ext cx="5435600" cy="39004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9113"/>
            <a:ext cx="2944813"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100" y="9409113"/>
            <a:ext cx="2944813" cy="496887"/>
          </a:xfrm>
          <a:prstGeom prst="rect">
            <a:avLst/>
          </a:prstGeom>
        </p:spPr>
        <p:txBody>
          <a:bodyPr vert="horz" lIns="91440" tIns="45720" rIns="91440" bIns="45720" rtlCol="0" anchor="b"/>
          <a:lstStyle>
            <a:lvl1pPr algn="r">
              <a:defRPr sz="1200"/>
            </a:lvl1pPr>
          </a:lstStyle>
          <a:p>
            <a:fld id="{F8FE4A28-32AE-4038-A29B-C75E8790BF5E}" type="slidenum">
              <a:rPr lang="en-GB" smtClean="0"/>
              <a:t>‹#›</a:t>
            </a:fld>
            <a:endParaRPr lang="en-GB"/>
          </a:p>
        </p:txBody>
      </p:sp>
    </p:spTree>
    <p:extLst>
      <p:ext uri="{BB962C8B-B14F-4D97-AF65-F5344CB8AC3E}">
        <p14:creationId xmlns:p14="http://schemas.microsoft.com/office/powerpoint/2010/main" val="350339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Tate modern</a:t>
            </a:r>
          </a:p>
          <a:p>
            <a:r>
              <a:rPr lang="en-GB" b="1" dirty="0"/>
              <a:t>Long handled mop and bucket </a:t>
            </a:r>
          </a:p>
        </p:txBody>
      </p:sp>
      <p:sp>
        <p:nvSpPr>
          <p:cNvPr id="4" name="Slide Number Placeholder 3"/>
          <p:cNvSpPr>
            <a:spLocks noGrp="1"/>
          </p:cNvSpPr>
          <p:nvPr>
            <p:ph type="sldNum" sz="quarter" idx="10"/>
          </p:nvPr>
        </p:nvSpPr>
        <p:spPr/>
        <p:txBody>
          <a:bodyPr/>
          <a:lstStyle/>
          <a:p>
            <a:fld id="{F8FE4A28-32AE-4038-A29B-C75E8790BF5E}" type="slidenum">
              <a:rPr lang="en-GB" smtClean="0"/>
              <a:t>1</a:t>
            </a:fld>
            <a:endParaRPr lang="en-GB"/>
          </a:p>
        </p:txBody>
      </p:sp>
    </p:spTree>
    <p:extLst>
      <p:ext uri="{BB962C8B-B14F-4D97-AF65-F5344CB8AC3E}">
        <p14:creationId xmlns:p14="http://schemas.microsoft.com/office/powerpoint/2010/main" val="796920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b="1" dirty="0">
                <a:latin typeface="+mn-lt"/>
              </a:rPr>
              <a:t>I will lay down my life for you – no Peter, Jesus will lay his life down for you. </a:t>
            </a:r>
            <a:r>
              <a:rPr kumimoji="0" lang="en-GB" sz="1200" b="0" i="0" u="none" strike="noStrike" kern="1200" cap="none" spc="0" normalizeH="0" baseline="0" noProof="0" dirty="0">
                <a:ln>
                  <a:noFill/>
                </a:ln>
                <a:solidFill>
                  <a:srgbClr val="146194">
                    <a:lumMod val="75000"/>
                  </a:srgbClr>
                </a:solidFill>
                <a:effectLst/>
                <a:uLnTx/>
                <a:uFillTx/>
                <a:latin typeface="+mn-lt"/>
                <a:ea typeface="+mn-ea"/>
                <a:cs typeface="+mn-cs"/>
              </a:rPr>
              <a:t>Self-confidence rather than God-confidence leads to a fall.</a:t>
            </a:r>
          </a:p>
          <a:p>
            <a:endParaRPr lang="en-GB" b="1" dirty="0">
              <a:latin typeface="+mn-lt"/>
            </a:endParaRPr>
          </a:p>
          <a:p>
            <a:r>
              <a:rPr lang="en-GB" b="1" dirty="0">
                <a:latin typeface="+mn-lt"/>
              </a:rPr>
              <a:t>Photo of those I trained with. 4 marriages collapsed out of eighteen. </a:t>
            </a:r>
            <a:r>
              <a:rPr lang="en-GB" dirty="0">
                <a:latin typeface="+mn-lt"/>
              </a:rPr>
              <a:t>Those who think they stand should be careful in case they fall. </a:t>
            </a:r>
          </a:p>
          <a:p>
            <a:endParaRPr lang="en-GB" dirty="0">
              <a:latin typeface="+mn-lt"/>
            </a:endParaRPr>
          </a:p>
          <a:p>
            <a:r>
              <a:rPr lang="en-GB" dirty="0">
                <a:latin typeface="+mn-lt"/>
              </a:rPr>
              <a:t>But sin – going our own way rather than God’s way – messes up our relationship with God, messes up our lives, messes up the lives of other people. Sin seems to promise much but it delivers bitterness and heartache. </a:t>
            </a:r>
          </a:p>
          <a:p>
            <a:r>
              <a:rPr lang="en-GB" dirty="0">
                <a:latin typeface="+mn-lt"/>
              </a:rPr>
              <a:t>Thomas Watson – a holy hatred of sin; Jeremiah Burroughs, the exceeding sinfulness of sin.  Not because we’re censorious and ‘holier than thou’, not because we look down our noses at people.  Because we’re aware of the damage it causes. </a:t>
            </a:r>
          </a:p>
          <a:p>
            <a:endParaRPr lang="en-GB" dirty="0">
              <a:latin typeface="+mn-lt"/>
            </a:endParaRPr>
          </a:p>
          <a:p>
            <a:r>
              <a:rPr lang="en-GB" b="1" dirty="0">
                <a:latin typeface="+mn-lt"/>
              </a:rPr>
              <a:t>The illustration of David. Adultery, compounded with murder. Is he forgiven, absolutely (Psalm 51). Are their consequences? Yes. The story of Absalom, David’s son. </a:t>
            </a:r>
          </a:p>
          <a:p>
            <a:r>
              <a:rPr lang="en-GB" dirty="0">
                <a:latin typeface="+mn-lt"/>
              </a:rPr>
              <a:t>The worst thing we can say is, that will never happen to me. Trust in God, not ourselves. </a:t>
            </a:r>
          </a:p>
        </p:txBody>
      </p:sp>
      <p:sp>
        <p:nvSpPr>
          <p:cNvPr id="4" name="Slide Number Placeholder 3"/>
          <p:cNvSpPr>
            <a:spLocks noGrp="1"/>
          </p:cNvSpPr>
          <p:nvPr>
            <p:ph type="sldNum" sz="quarter" idx="10"/>
          </p:nvPr>
        </p:nvSpPr>
        <p:spPr/>
        <p:txBody>
          <a:bodyPr/>
          <a:lstStyle/>
          <a:p>
            <a:fld id="{F8FE4A28-32AE-4038-A29B-C75E8790BF5E}" type="slidenum">
              <a:rPr lang="en-GB" smtClean="0"/>
              <a:t>2</a:t>
            </a:fld>
            <a:endParaRPr lang="en-GB"/>
          </a:p>
        </p:txBody>
      </p:sp>
    </p:spTree>
    <p:extLst>
      <p:ext uri="{BB962C8B-B14F-4D97-AF65-F5344CB8AC3E}">
        <p14:creationId xmlns:p14="http://schemas.microsoft.com/office/powerpoint/2010/main" val="144124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John 18 shows us Peter’s threefold denial.</a:t>
            </a:r>
          </a:p>
          <a:p>
            <a:r>
              <a:rPr lang="en-GB" dirty="0"/>
              <a:t>All the disciples fled,. None of them understood about the cross. They all got it wrong. Will Jesus start again? We would think so, but we reckon without the extraordinary grace of God. </a:t>
            </a:r>
          </a:p>
          <a:p>
            <a:endParaRPr lang="en-GB" dirty="0"/>
          </a:p>
          <a:p>
            <a:r>
              <a:rPr lang="en-GB" dirty="0"/>
              <a:t>Jesus dies in God-forsaken loneliness, dying in our place to win us forgiveness.</a:t>
            </a:r>
          </a:p>
          <a:p>
            <a:endParaRPr lang="en-GB" dirty="0"/>
          </a:p>
          <a:p>
            <a:r>
              <a:rPr lang="en-GB" dirty="0"/>
              <a:t>In John 21, Peter is here. Jesus is still dealing with him. v</a:t>
            </a:r>
          </a:p>
          <a:p>
            <a:endParaRPr lang="en-GB" dirty="0"/>
          </a:p>
          <a:p>
            <a:r>
              <a:rPr lang="en-GB" dirty="0"/>
              <a:t>Again we can illustrate from the OT</a:t>
            </a:r>
          </a:p>
          <a:p>
            <a:r>
              <a:rPr lang="en-GB" dirty="0"/>
              <a:t>A bruised reed he will not break, a smouldering wick he will not snuff out. </a:t>
            </a:r>
          </a:p>
          <a:p>
            <a:endParaRPr lang="en-GB" dirty="0"/>
          </a:p>
          <a:p>
            <a:r>
              <a:rPr lang="en-GB" dirty="0"/>
              <a:t>The burden of this message is to apply this point. Whatever you’ve done, however you’ve fallen, there is grace for you. </a:t>
            </a:r>
          </a:p>
        </p:txBody>
      </p:sp>
      <p:sp>
        <p:nvSpPr>
          <p:cNvPr id="4" name="Slide Number Placeholder 3"/>
          <p:cNvSpPr>
            <a:spLocks noGrp="1"/>
          </p:cNvSpPr>
          <p:nvPr>
            <p:ph type="sldNum" sz="quarter" idx="10"/>
          </p:nvPr>
        </p:nvSpPr>
        <p:spPr/>
        <p:txBody>
          <a:bodyPr/>
          <a:lstStyle/>
          <a:p>
            <a:fld id="{F8FE4A28-32AE-4038-A29B-C75E8790BF5E}" type="slidenum">
              <a:rPr lang="en-GB" smtClean="0"/>
              <a:t>3</a:t>
            </a:fld>
            <a:endParaRPr lang="en-GB"/>
          </a:p>
        </p:txBody>
      </p:sp>
    </p:spTree>
    <p:extLst>
      <p:ext uri="{BB962C8B-B14F-4D97-AF65-F5344CB8AC3E}">
        <p14:creationId xmlns:p14="http://schemas.microsoft.com/office/powerpoint/2010/main" val="3206246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Points to make…</a:t>
            </a:r>
          </a:p>
          <a:p>
            <a:endParaRPr lang="en-GB" dirty="0"/>
          </a:p>
          <a:p>
            <a:endParaRPr lang="en-GB" dirty="0"/>
          </a:p>
          <a:p>
            <a:r>
              <a:rPr lang="en-GB" b="1" dirty="0"/>
              <a:t>v15 Do you truly love me more than these? </a:t>
            </a:r>
          </a:p>
          <a:p>
            <a:r>
              <a:rPr lang="en-GB" dirty="0"/>
              <a:t>More than these others love me…</a:t>
            </a:r>
          </a:p>
          <a:p>
            <a:r>
              <a:rPr lang="en-GB" dirty="0"/>
              <a:t>Do you love me more than you love these others? For sure we need to love Jesus first and foremost. </a:t>
            </a:r>
          </a:p>
          <a:p>
            <a:endParaRPr lang="en-GB" dirty="0"/>
          </a:p>
          <a:p>
            <a:r>
              <a:rPr lang="en-GB" dirty="0"/>
              <a:t>But more likely Peter is being invited to make a comparison. Do you love me more than these others love me? Will Peter retain his breezy self confidence? No – you know that I love you. </a:t>
            </a:r>
          </a:p>
          <a:p>
            <a:r>
              <a:rPr lang="en-GB" dirty="0"/>
              <a:t>A confidence in God, but no comparison.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F8FE4A28-32AE-4038-A29B-C75E8790BF5E}" type="slidenum">
              <a:rPr lang="en-GB" smtClean="0"/>
              <a:t>4</a:t>
            </a:fld>
            <a:endParaRPr lang="en-GB"/>
          </a:p>
        </p:txBody>
      </p:sp>
    </p:spTree>
    <p:extLst>
      <p:ext uri="{BB962C8B-B14F-4D97-AF65-F5344CB8AC3E}">
        <p14:creationId xmlns:p14="http://schemas.microsoft.com/office/powerpoint/2010/main" val="1493932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Agape and phileo (gracious love of God contrasted with brotherly love). Sometimes speakers make much of this. But the switch here is stylistic.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What does happen is a leading through: Threefold denial and threefold restoration. Not only restoration to fellowship but to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Apply strongly. Catastrophic fall. A slow descent and coldness.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vv18 the call to cross bearing and radical discipleship. Radical grace and radical discipleship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Broken vase illustration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For those who are broken there is restoration, forgiveness, great and amazing grace. God calls us to turn from sin and shame, </a:t>
            </a:r>
          </a:p>
          <a:p>
            <a:endParaRPr lang="en-GB" dirty="0"/>
          </a:p>
        </p:txBody>
      </p:sp>
      <p:sp>
        <p:nvSpPr>
          <p:cNvPr id="4" name="Slide Number Placeholder 3"/>
          <p:cNvSpPr>
            <a:spLocks noGrp="1"/>
          </p:cNvSpPr>
          <p:nvPr>
            <p:ph type="sldNum" sz="quarter" idx="10"/>
          </p:nvPr>
        </p:nvSpPr>
        <p:spPr/>
        <p:txBody>
          <a:bodyPr/>
          <a:lstStyle/>
          <a:p>
            <a:fld id="{F8FE4A28-32AE-4038-A29B-C75E8790BF5E}" type="slidenum">
              <a:rPr lang="en-GB" smtClean="0"/>
              <a:t>5</a:t>
            </a:fld>
            <a:endParaRPr lang="en-GB"/>
          </a:p>
        </p:txBody>
      </p:sp>
    </p:spTree>
    <p:extLst>
      <p:ext uri="{BB962C8B-B14F-4D97-AF65-F5344CB8AC3E}">
        <p14:creationId xmlns:p14="http://schemas.microsoft.com/office/powerpoint/2010/main" val="3908849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FE4A28-32AE-4038-A29B-C75E8790BF5E}" type="slidenum">
              <a:rPr lang="en-GB" smtClean="0"/>
              <a:t>6</a:t>
            </a:fld>
            <a:endParaRPr lang="en-GB"/>
          </a:p>
        </p:txBody>
      </p:sp>
    </p:spTree>
    <p:extLst>
      <p:ext uri="{BB962C8B-B14F-4D97-AF65-F5344CB8AC3E}">
        <p14:creationId xmlns:p14="http://schemas.microsoft.com/office/powerpoint/2010/main" val="1863325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2/25/2018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2/25/2018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754" y="1393994"/>
            <a:ext cx="8001000" cy="2127379"/>
          </a:xfrm>
        </p:spPr>
        <p:txBody>
          <a:bodyPr>
            <a:normAutofit fontScale="90000"/>
          </a:bodyPr>
          <a:lstStyle/>
          <a:p>
            <a:br>
              <a:rPr lang="en-GB" dirty="0"/>
            </a:br>
            <a:br>
              <a:rPr lang="en-GB" dirty="0"/>
            </a:br>
            <a:r>
              <a:rPr lang="en-GB" b="1" dirty="0"/>
              <a:t>south parade together</a:t>
            </a:r>
            <a:br>
              <a:rPr lang="en-GB" b="1" dirty="0"/>
            </a:br>
            <a:r>
              <a:rPr lang="en-GB" b="1" dirty="0"/>
              <a:t>discipleship: John 13 and 21</a:t>
            </a:r>
            <a:br>
              <a:rPr lang="en-GB" b="1" dirty="0"/>
            </a:br>
            <a:r>
              <a:rPr lang="en-GB" b="1" dirty="0"/>
              <a:t>when restoration is needed</a:t>
            </a:r>
          </a:p>
        </p:txBody>
      </p:sp>
      <p:pic>
        <p:nvPicPr>
          <p:cNvPr id="4" name="Picture 3">
            <a:extLst>
              <a:ext uri="{FF2B5EF4-FFF2-40B4-BE49-F238E27FC236}">
                <a16:creationId xmlns:a16="http://schemas.microsoft.com/office/drawing/2014/main" id="{1CBE8598-0ED0-41F8-A5AA-66C76638FC74}"/>
              </a:ext>
            </a:extLst>
          </p:cNvPr>
          <p:cNvPicPr>
            <a:picLocks noChangeAspect="1"/>
          </p:cNvPicPr>
          <p:nvPr/>
        </p:nvPicPr>
        <p:blipFill>
          <a:blip r:embed="rId3"/>
          <a:stretch>
            <a:fillRect/>
          </a:stretch>
        </p:blipFill>
        <p:spPr>
          <a:xfrm>
            <a:off x="4398416" y="2920481"/>
            <a:ext cx="6547671" cy="3688400"/>
          </a:xfrm>
          <a:prstGeom prst="rect">
            <a:avLst/>
          </a:prstGeom>
        </p:spPr>
      </p:pic>
    </p:spTree>
    <p:extLst>
      <p:ext uri="{BB962C8B-B14F-4D97-AF65-F5344CB8AC3E}">
        <p14:creationId xmlns:p14="http://schemas.microsoft.com/office/powerpoint/2010/main" val="20500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376" y="337457"/>
            <a:ext cx="9911083" cy="919065"/>
          </a:xfrm>
        </p:spPr>
        <p:txBody>
          <a:bodyPr>
            <a:normAutofit/>
          </a:bodyPr>
          <a:lstStyle/>
          <a:p>
            <a:r>
              <a:rPr lang="en-GB" dirty="0"/>
              <a:t>1. When a disciple falls </a:t>
            </a:r>
          </a:p>
        </p:txBody>
      </p:sp>
      <p:sp>
        <p:nvSpPr>
          <p:cNvPr id="3" name="Subtitle 2"/>
          <p:cNvSpPr>
            <a:spLocks noGrp="1"/>
          </p:cNvSpPr>
          <p:nvPr>
            <p:ph type="subTitle" idx="1"/>
          </p:nvPr>
        </p:nvSpPr>
        <p:spPr>
          <a:xfrm>
            <a:off x="817016" y="1256522"/>
            <a:ext cx="8139038" cy="5262853"/>
          </a:xfrm>
        </p:spPr>
        <p:txBody>
          <a:bodyPr>
            <a:normAutofit/>
          </a:bodyPr>
          <a:lstStyle/>
          <a:p>
            <a:r>
              <a:rPr lang="en-GB" sz="3600" b="1" dirty="0"/>
              <a:t>John 13.32</a:t>
            </a:r>
          </a:p>
          <a:p>
            <a:r>
              <a:rPr lang="en-GB" sz="3600" b="1" dirty="0"/>
              <a:t>‘I will lay down my life for you’</a:t>
            </a:r>
          </a:p>
          <a:p>
            <a:endParaRPr lang="en-GB" sz="3600" dirty="0"/>
          </a:p>
          <a:p>
            <a:r>
              <a:rPr lang="en-GB" sz="3600" b="1" dirty="0"/>
              <a:t>Self-confidence rather than God-confidence leads to a fall</a:t>
            </a:r>
          </a:p>
        </p:txBody>
      </p:sp>
      <p:pic>
        <p:nvPicPr>
          <p:cNvPr id="4" name="Picture 3">
            <a:extLst>
              <a:ext uri="{FF2B5EF4-FFF2-40B4-BE49-F238E27FC236}">
                <a16:creationId xmlns:a16="http://schemas.microsoft.com/office/drawing/2014/main" id="{99C62D84-1335-4C00-8AFC-BFD0AB821F2A}"/>
              </a:ext>
            </a:extLst>
          </p:cNvPr>
          <p:cNvPicPr>
            <a:picLocks noChangeAspect="1"/>
          </p:cNvPicPr>
          <p:nvPr/>
        </p:nvPicPr>
        <p:blipFill rotWithShape="1">
          <a:blip r:embed="rId3"/>
          <a:srcRect b="12974"/>
          <a:stretch/>
        </p:blipFill>
        <p:spPr>
          <a:xfrm>
            <a:off x="8488680" y="991005"/>
            <a:ext cx="3489959" cy="3007666"/>
          </a:xfrm>
          <a:prstGeom prst="rect">
            <a:avLst/>
          </a:prstGeom>
        </p:spPr>
      </p:pic>
    </p:spTree>
    <p:extLst>
      <p:ext uri="{BB962C8B-B14F-4D97-AF65-F5344CB8AC3E}">
        <p14:creationId xmlns:p14="http://schemas.microsoft.com/office/powerpoint/2010/main" val="3467147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376" y="337457"/>
            <a:ext cx="9911083" cy="919065"/>
          </a:xfrm>
        </p:spPr>
        <p:txBody>
          <a:bodyPr>
            <a:normAutofit/>
          </a:bodyPr>
          <a:lstStyle/>
          <a:p>
            <a:r>
              <a:rPr lang="en-GB" dirty="0"/>
              <a:t>2. When a disciple is restored </a:t>
            </a:r>
          </a:p>
        </p:txBody>
      </p:sp>
      <p:sp>
        <p:nvSpPr>
          <p:cNvPr id="3" name="Subtitle 2"/>
          <p:cNvSpPr>
            <a:spLocks noGrp="1"/>
          </p:cNvSpPr>
          <p:nvPr>
            <p:ph type="subTitle" idx="1"/>
          </p:nvPr>
        </p:nvSpPr>
        <p:spPr>
          <a:xfrm>
            <a:off x="2118359" y="4160520"/>
            <a:ext cx="8247017" cy="1753300"/>
          </a:xfrm>
        </p:spPr>
        <p:txBody>
          <a:bodyPr>
            <a:normAutofit fontScale="92500" lnSpcReduction="10000"/>
          </a:bodyPr>
          <a:lstStyle/>
          <a:p>
            <a:r>
              <a:rPr lang="en-GB" sz="3600" b="1" dirty="0"/>
              <a:t>John 21.15-19</a:t>
            </a:r>
          </a:p>
          <a:p>
            <a:r>
              <a:rPr lang="en-GB" sz="3600" b="1" dirty="0"/>
              <a:t>Isaiah 42.3 ‘a bruised reed he will not break’ </a:t>
            </a:r>
          </a:p>
          <a:p>
            <a:endParaRPr lang="en-GB" sz="3600" dirty="0"/>
          </a:p>
        </p:txBody>
      </p:sp>
      <p:pic>
        <p:nvPicPr>
          <p:cNvPr id="4" name="Picture 3">
            <a:extLst>
              <a:ext uri="{FF2B5EF4-FFF2-40B4-BE49-F238E27FC236}">
                <a16:creationId xmlns:a16="http://schemas.microsoft.com/office/drawing/2014/main" id="{4848609D-415B-4A0F-8020-2EE228590303}"/>
              </a:ext>
            </a:extLst>
          </p:cNvPr>
          <p:cNvPicPr>
            <a:picLocks noChangeAspect="1"/>
          </p:cNvPicPr>
          <p:nvPr/>
        </p:nvPicPr>
        <p:blipFill>
          <a:blip r:embed="rId3"/>
          <a:stretch>
            <a:fillRect/>
          </a:stretch>
        </p:blipFill>
        <p:spPr>
          <a:xfrm>
            <a:off x="1426845" y="1207381"/>
            <a:ext cx="9429750" cy="2438400"/>
          </a:xfrm>
          <a:prstGeom prst="rect">
            <a:avLst/>
          </a:prstGeom>
        </p:spPr>
      </p:pic>
    </p:spTree>
    <p:extLst>
      <p:ext uri="{BB962C8B-B14F-4D97-AF65-F5344CB8AC3E}">
        <p14:creationId xmlns:p14="http://schemas.microsoft.com/office/powerpoint/2010/main" val="3302151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376" y="337457"/>
            <a:ext cx="9911083" cy="919065"/>
          </a:xfrm>
        </p:spPr>
        <p:txBody>
          <a:bodyPr>
            <a:normAutofit/>
          </a:bodyPr>
          <a:lstStyle/>
          <a:p>
            <a:r>
              <a:rPr lang="en-GB" dirty="0"/>
              <a:t>3. The path to restoration</a:t>
            </a:r>
          </a:p>
        </p:txBody>
      </p:sp>
      <p:sp>
        <p:nvSpPr>
          <p:cNvPr id="3" name="Subtitle 2"/>
          <p:cNvSpPr>
            <a:spLocks noGrp="1"/>
          </p:cNvSpPr>
          <p:nvPr>
            <p:ph type="subTitle" idx="1"/>
          </p:nvPr>
        </p:nvSpPr>
        <p:spPr>
          <a:xfrm>
            <a:off x="902325" y="1367246"/>
            <a:ext cx="8139038" cy="5262853"/>
          </a:xfrm>
        </p:spPr>
        <p:txBody>
          <a:bodyPr>
            <a:normAutofit/>
          </a:bodyPr>
          <a:lstStyle/>
          <a:p>
            <a:r>
              <a:rPr lang="en-GB" sz="3600" b="1" dirty="0"/>
              <a:t>John 21.15-22: Do you love me?</a:t>
            </a:r>
          </a:p>
        </p:txBody>
      </p:sp>
      <p:pic>
        <p:nvPicPr>
          <p:cNvPr id="7" name="Picture 6">
            <a:extLst>
              <a:ext uri="{FF2B5EF4-FFF2-40B4-BE49-F238E27FC236}">
                <a16:creationId xmlns:a16="http://schemas.microsoft.com/office/drawing/2014/main" id="{5F5164A9-C17C-4FEB-990C-0E0A03A938E7}"/>
              </a:ext>
            </a:extLst>
          </p:cNvPr>
          <p:cNvPicPr>
            <a:picLocks noChangeAspect="1"/>
          </p:cNvPicPr>
          <p:nvPr/>
        </p:nvPicPr>
        <p:blipFill>
          <a:blip r:embed="rId3"/>
          <a:stretch>
            <a:fillRect/>
          </a:stretch>
        </p:blipFill>
        <p:spPr>
          <a:xfrm>
            <a:off x="2629128" y="2188553"/>
            <a:ext cx="7931331" cy="4441546"/>
          </a:xfrm>
          <a:prstGeom prst="rect">
            <a:avLst/>
          </a:prstGeom>
        </p:spPr>
      </p:pic>
    </p:spTree>
    <p:extLst>
      <p:ext uri="{BB962C8B-B14F-4D97-AF65-F5344CB8AC3E}">
        <p14:creationId xmlns:p14="http://schemas.microsoft.com/office/powerpoint/2010/main" val="1207691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7882" y="741188"/>
            <a:ext cx="9911083" cy="919065"/>
          </a:xfrm>
        </p:spPr>
        <p:txBody>
          <a:bodyPr>
            <a:normAutofit fontScale="90000"/>
          </a:bodyPr>
          <a:lstStyle/>
          <a:p>
            <a:r>
              <a:rPr lang="en-GB" dirty="0"/>
              <a:t>4. The call comes again – follow me</a:t>
            </a:r>
          </a:p>
        </p:txBody>
      </p:sp>
      <p:sp>
        <p:nvSpPr>
          <p:cNvPr id="3" name="Subtitle 2"/>
          <p:cNvSpPr>
            <a:spLocks noGrp="1"/>
          </p:cNvSpPr>
          <p:nvPr>
            <p:ph type="subTitle" idx="1"/>
          </p:nvPr>
        </p:nvSpPr>
        <p:spPr>
          <a:xfrm>
            <a:off x="1054724" y="1931126"/>
            <a:ext cx="9182201" cy="5262853"/>
          </a:xfrm>
        </p:spPr>
        <p:txBody>
          <a:bodyPr>
            <a:normAutofit/>
          </a:bodyPr>
          <a:lstStyle/>
          <a:p>
            <a:r>
              <a:rPr lang="en-GB" sz="3600" b="1" dirty="0"/>
              <a:t>Restoration to fellowship and restoration to service</a:t>
            </a:r>
          </a:p>
        </p:txBody>
      </p:sp>
      <p:pic>
        <p:nvPicPr>
          <p:cNvPr id="5" name="Picture 4">
            <a:extLst>
              <a:ext uri="{FF2B5EF4-FFF2-40B4-BE49-F238E27FC236}">
                <a16:creationId xmlns:a16="http://schemas.microsoft.com/office/drawing/2014/main" id="{8676A712-F9A9-4075-9536-25D8457C2E86}"/>
              </a:ext>
            </a:extLst>
          </p:cNvPr>
          <p:cNvPicPr>
            <a:picLocks noChangeAspect="1"/>
          </p:cNvPicPr>
          <p:nvPr/>
        </p:nvPicPr>
        <p:blipFill>
          <a:blip r:embed="rId3"/>
          <a:stretch>
            <a:fillRect/>
          </a:stretch>
        </p:blipFill>
        <p:spPr>
          <a:xfrm>
            <a:off x="5108299" y="2694332"/>
            <a:ext cx="5340666" cy="3560445"/>
          </a:xfrm>
          <a:prstGeom prst="rect">
            <a:avLst/>
          </a:prstGeom>
        </p:spPr>
      </p:pic>
    </p:spTree>
    <p:extLst>
      <p:ext uri="{BB962C8B-B14F-4D97-AF65-F5344CB8AC3E}">
        <p14:creationId xmlns:p14="http://schemas.microsoft.com/office/powerpoint/2010/main" val="236525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376" y="337457"/>
            <a:ext cx="9911083" cy="919065"/>
          </a:xfrm>
        </p:spPr>
        <p:txBody>
          <a:bodyPr>
            <a:normAutofit/>
          </a:bodyPr>
          <a:lstStyle/>
          <a:p>
            <a:r>
              <a:rPr lang="en-GB" dirty="0"/>
              <a:t>5. encouragement</a:t>
            </a:r>
          </a:p>
        </p:txBody>
      </p:sp>
      <p:pic>
        <p:nvPicPr>
          <p:cNvPr id="4" name="Picture 3">
            <a:extLst>
              <a:ext uri="{FF2B5EF4-FFF2-40B4-BE49-F238E27FC236}">
                <a16:creationId xmlns:a16="http://schemas.microsoft.com/office/drawing/2014/main" id="{B1E71E89-7BBB-417E-BBDA-E218D1C1662F}"/>
              </a:ext>
            </a:extLst>
          </p:cNvPr>
          <p:cNvPicPr>
            <a:picLocks noChangeAspect="1"/>
          </p:cNvPicPr>
          <p:nvPr/>
        </p:nvPicPr>
        <p:blipFill>
          <a:blip r:embed="rId3"/>
          <a:stretch>
            <a:fillRect/>
          </a:stretch>
        </p:blipFill>
        <p:spPr>
          <a:xfrm>
            <a:off x="0" y="0"/>
            <a:ext cx="12192000" cy="6842760"/>
          </a:xfrm>
          <a:prstGeom prst="rect">
            <a:avLst/>
          </a:prstGeom>
        </p:spPr>
      </p:pic>
      <p:sp>
        <p:nvSpPr>
          <p:cNvPr id="3" name="Subtitle 2"/>
          <p:cNvSpPr>
            <a:spLocks noGrp="1"/>
          </p:cNvSpPr>
          <p:nvPr>
            <p:ph type="subTitle" idx="1"/>
          </p:nvPr>
        </p:nvSpPr>
        <p:spPr>
          <a:xfrm>
            <a:off x="799214" y="639459"/>
            <a:ext cx="8139038" cy="5262853"/>
          </a:xfrm>
        </p:spPr>
        <p:txBody>
          <a:bodyPr>
            <a:normAutofit/>
          </a:bodyPr>
          <a:lstStyle/>
          <a:p>
            <a:r>
              <a:rPr lang="en-GB" sz="3600" dirty="0"/>
              <a:t>God loves you, wants to forgive, wants to use you again…</a:t>
            </a:r>
          </a:p>
        </p:txBody>
      </p:sp>
    </p:spTree>
    <p:extLst>
      <p:ext uri="{BB962C8B-B14F-4D97-AF65-F5344CB8AC3E}">
        <p14:creationId xmlns:p14="http://schemas.microsoft.com/office/powerpoint/2010/main" val="248150211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F2F3698D71DB40B9309D265380E61A" ma:contentTypeVersion="2" ma:contentTypeDescription="Create a new document." ma:contentTypeScope="" ma:versionID="1468fcb82bb5268525ff571f90944706">
  <xsd:schema xmlns:xsd="http://www.w3.org/2001/XMLSchema" xmlns:xs="http://www.w3.org/2001/XMLSchema" xmlns:p="http://schemas.microsoft.com/office/2006/metadata/properties" xmlns:ns2="8145bb1d-ca89-48f5-8a03-ec3f69990983" targetNamespace="http://schemas.microsoft.com/office/2006/metadata/properties" ma:root="true" ma:fieldsID="f1fa78687279a4a642475865b6c74f3f" ns2:_="">
    <xsd:import namespace="8145bb1d-ca89-48f5-8a03-ec3f6999098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45bb1d-ca89-48f5-8a03-ec3f6999098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3FE309-720D-4C47-9B95-461FC3A5C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45bb1d-ca89-48f5-8a03-ec3f69990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28BD12-2B25-4A19-94FD-38F884811CCE}">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8145bb1d-ca89-48f5-8a03-ec3f69990983"/>
    <ds:schemaRef ds:uri="http://www.w3.org/XML/1998/namespace"/>
    <ds:schemaRef ds:uri="http://purl.org/dc/dcmitype/"/>
  </ds:schemaRefs>
</ds:datastoreItem>
</file>

<file path=customXml/itemProps3.xml><?xml version="1.0" encoding="utf-8"?>
<ds:datastoreItem xmlns:ds="http://schemas.openxmlformats.org/officeDocument/2006/customXml" ds:itemID="{3B74D401-4E83-47CB-B225-DAB6FEF747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382</TotalTime>
  <Words>635</Words>
  <Application>Microsoft Office PowerPoint</Application>
  <PresentationFormat>Widescreen</PresentationFormat>
  <Paragraphs>63</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Century Gothic</vt:lpstr>
      <vt:lpstr>Wingdings 3</vt:lpstr>
      <vt:lpstr>Slice</vt:lpstr>
      <vt:lpstr>  south parade together discipleship: John 13 and 21 when restoration is needed</vt:lpstr>
      <vt:lpstr>1. When a disciple falls </vt:lpstr>
      <vt:lpstr>2. When a disciple is restored </vt:lpstr>
      <vt:lpstr>3. The path to restoration</vt:lpstr>
      <vt:lpstr>4. The call comes again – follow me</vt:lpstr>
      <vt:lpstr>5. encouragement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Discipleship Glory on the mountain; glory in the valley</dc:title>
  <dc:creator>Peter Morden</dc:creator>
  <cp:lastModifiedBy>Peter Morden</cp:lastModifiedBy>
  <cp:revision>36</cp:revision>
  <cp:lastPrinted>2018-02-25T09:19:42Z</cp:lastPrinted>
  <dcterms:created xsi:type="dcterms:W3CDTF">2017-09-09T11:25:19Z</dcterms:created>
  <dcterms:modified xsi:type="dcterms:W3CDTF">2018-02-25T09:24:49Z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0x01010032F2F3698D71DB40B9309D265380E61A</vt:lpwstr>
  </property>
</Properties>
</file>